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11" r:id="rId3"/>
    <p:sldId id="485" r:id="rId4"/>
    <p:sldId id="410" r:id="rId5"/>
    <p:sldId id="414" r:id="rId6"/>
    <p:sldId id="415" r:id="rId7"/>
    <p:sldId id="416" r:id="rId8"/>
    <p:sldId id="512" r:id="rId9"/>
    <p:sldId id="513" r:id="rId10"/>
    <p:sldId id="514" r:id="rId11"/>
    <p:sldId id="515" r:id="rId12"/>
    <p:sldId id="570" r:id="rId13"/>
    <p:sldId id="279" r:id="rId14"/>
    <p:sldId id="280" r:id="rId15"/>
    <p:sldId id="281" r:id="rId16"/>
    <p:sldId id="601" r:id="rId17"/>
    <p:sldId id="605" r:id="rId18"/>
    <p:sldId id="606" r:id="rId19"/>
    <p:sldId id="291" r:id="rId20"/>
    <p:sldId id="288" r:id="rId21"/>
    <p:sldId id="303" r:id="rId22"/>
    <p:sldId id="304" r:id="rId23"/>
    <p:sldId id="553" r:id="rId24"/>
    <p:sldId id="55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0DA029-9C85-4A2D-A9D7-A47644D8B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6B666E-014F-4402-AD0D-C1ABF655C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B20211-F491-425B-A8B1-4FEFCCFA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6B6FF2-BCA8-4AA8-9750-1B265C68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81363-8BBE-4E93-8703-7193BECA7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87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FFD57-BE7E-41A5-9A7E-81CF76C6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D8A5FA-52F7-44F2-AE6C-299A5FE95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82FEC0-CECC-4542-B360-7D4A0C61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1ED9D-92A1-4A2B-ABF7-DC264C63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C3FDA-801E-4470-8C05-711066C8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06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940A6-D491-4B8C-9DB4-6BB0E50FA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9084D5-AD00-4A3C-BF30-F6A846AB4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6161A-B9CD-47E8-B0FA-5E9CFBAC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D87D4B-B55F-4919-B999-F19D3948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26135E-216D-4AD2-898A-FF34E470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B7EFE-1407-4398-A8A5-86BCA81A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606B1-EBCD-4DF4-8705-FC2219C5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D7D2A1-81FE-45C7-9317-05A69BD8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36476-49ED-4B66-8D69-DBD57702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976CB-6381-42DA-AE41-54787F5C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81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925E0-EE2A-4B04-9EFF-BC17326C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B3BACD-C4DF-4BD1-890B-7832B1454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BDFDB-4DBE-4585-8D54-1D71BAB6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AC4A9-A0BA-4DD5-A771-846C55EE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E5207-B272-44D9-A6C1-8DA891DC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49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3F242-7DDE-477B-A813-0A624F21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58827-DF04-4A32-B772-6AE14585E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CDE87F-A429-404C-BD57-2B395CC51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638C87-49AC-4650-84A0-B9E3BD92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6FDF9-F6F2-4166-A363-F1AD64A17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962246-279F-4C5A-B0C0-AA20D3B1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89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F2C9E-AF77-4C7B-95EB-AA1A50E7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1665B9-FC5F-4CF1-A74D-D4CCCF509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2778D8-49FF-48A3-BC58-01D02D39A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BDECA0-B8A4-4A96-B713-DF736349F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FC8BA6-A657-4BC7-A828-15274AAD7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E60B74-37BC-4490-AA5A-EAF935F2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F2A590-A33C-4557-A0A4-ED2A0CD58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8E1935-F5E0-4708-9824-5C362D4B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87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48324-2C76-4589-A0DF-363C790E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989C9-A8EA-4D4C-886D-87AB5E8CA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58B2B0-EFB0-48AB-81EB-04149C92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97E0A-B68E-4608-9836-6498193B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2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40267E-CEAD-497D-8F29-002B4F16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61ADF4-C558-4E7A-AA54-A68653B3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BC9A8-C95A-42B8-8CC0-084D07D2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73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608380-463B-48CA-99A5-0B41DA808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6827F-531F-4617-BA3F-2F92024C5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014DD1-63EC-4D03-9E5F-1CB87C8D2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C8A366-A15C-466D-94F2-7474DAD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8A212-291C-4124-BBAD-254D6F5F0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B2F773-3BB0-4E61-BED8-B66944B5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7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3DB68-6B4D-4F4C-9246-EF973256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FD6E-F70A-4FDD-9745-694B18456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A71072-62F4-4C6F-AC8B-3B7B86E7A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3C4CF-3920-4A4B-9D1C-4FC3B0E5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2D40B-1A42-4A39-82CA-2716EF410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AD25E8-CE6C-4635-98DD-365E999D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5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CEF065-104A-4F20-BECE-5D9E9BFB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11EEBB-9662-4C65-8DE8-195EADCAB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2DB43-D5C7-462A-BFB3-EC968A060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EFF1E-251E-4525-B6E5-655F04F9662C}" type="datetimeFigureOut">
              <a:rPr lang="ko-KR" altLang="en-US" smtClean="0"/>
              <a:t>2021-03-29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EB715-4F22-47D3-9E0A-3217E2209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DAEFE7-00FF-4513-9184-DBAB093DE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B530A-69A4-4FC4-8006-F9979B3DB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33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E3142-4636-4821-B76F-48BC99D99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CB9D02-BA3B-4739-9B82-D9C1FA818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강</a:t>
            </a:r>
          </a:p>
        </p:txBody>
      </p:sp>
    </p:spTree>
    <p:extLst>
      <p:ext uri="{BB962C8B-B14F-4D97-AF65-F5344CB8AC3E}">
        <p14:creationId xmlns:p14="http://schemas.microsoft.com/office/powerpoint/2010/main" val="123084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46690C6-9032-43CA-B4B7-F12F8A0F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40" y="1925358"/>
            <a:ext cx="6594084" cy="18545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/Theory/T3/Permission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권한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 Permission 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A13996-D66F-4B80-B807-27090D7CBDF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98D2E9-061A-4816-8893-7C7D00DCE3C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74BCA-884B-43A3-A8A6-B897F646C1F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화살표: 오른쪽 8">
              <a:hlinkClick r:id="" action="ppaction://noaction"/>
              <a:extLst>
                <a:ext uri="{FF2B5EF4-FFF2-40B4-BE49-F238E27FC236}">
                  <a16:creationId xmlns:a16="http://schemas.microsoft.com/office/drawing/2014/main" id="{B0D8F57D-825B-42CA-8965-308340DCB36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오른쪽 9">
            <a:hlinkClick r:id="" action="ppaction://noaction"/>
            <a:extLst>
              <a:ext uri="{FF2B5EF4-FFF2-40B4-BE49-F238E27FC236}">
                <a16:creationId xmlns:a16="http://schemas.microsoft.com/office/drawing/2014/main" id="{2829014B-0DE0-463E-8963-4C742FC132C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58CDB1-E79C-436C-B677-52F10535AA10}"/>
              </a:ext>
            </a:extLst>
          </p:cNvPr>
          <p:cNvSpPr/>
          <p:nvPr/>
        </p:nvSpPr>
        <p:spPr>
          <a:xfrm>
            <a:off x="624021" y="4849150"/>
            <a:ext cx="1066290" cy="9066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d : </a:t>
            </a:r>
            <a:r>
              <a:rPr lang="ko-KR" altLang="en-US" sz="1200" dirty="0">
                <a:solidFill>
                  <a:schemeClr val="tx1"/>
                </a:solidFill>
              </a:rPr>
              <a:t>디렉토리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  : </a:t>
            </a:r>
            <a:r>
              <a:rPr lang="ko-KR" altLang="en-US" sz="1200" dirty="0">
                <a:solidFill>
                  <a:schemeClr val="tx1"/>
                </a:solidFill>
              </a:rPr>
              <a:t>링크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-  : </a:t>
            </a:r>
            <a:r>
              <a:rPr lang="ko-KR" altLang="en-US" sz="1200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ADEA5A-941E-4803-84A3-B71DD13F04A6}"/>
              </a:ext>
            </a:extLst>
          </p:cNvPr>
          <p:cNvSpPr txBox="1"/>
          <p:nvPr/>
        </p:nvSpPr>
        <p:spPr>
          <a:xfrm>
            <a:off x="624021" y="4364589"/>
            <a:ext cx="11024384" cy="369332"/>
          </a:xfrm>
          <a:prstGeom prst="rect">
            <a:avLst/>
          </a:prstGeom>
          <a:solidFill>
            <a:srgbClr val="0C0C0C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     -        </a:t>
            </a:r>
            <a:r>
              <a:rPr lang="en-US" altLang="ko-KR" b="1" dirty="0" err="1">
                <a:solidFill>
                  <a:schemeClr val="bg1"/>
                </a:solidFill>
              </a:rPr>
              <a:t>rwx</a:t>
            </a:r>
            <a:r>
              <a:rPr lang="en-US" altLang="ko-KR" b="1" dirty="0">
                <a:solidFill>
                  <a:schemeClr val="bg1"/>
                </a:solidFill>
              </a:rPr>
              <a:t>       r-x       </a:t>
            </a:r>
            <a:r>
              <a:rPr lang="en-US" altLang="ko-KR" b="1" dirty="0" err="1">
                <a:solidFill>
                  <a:schemeClr val="bg1"/>
                </a:solidFill>
              </a:rPr>
              <a:t>r-x</a:t>
            </a:r>
            <a:r>
              <a:rPr lang="en-US" altLang="ko-KR" b="1" dirty="0">
                <a:solidFill>
                  <a:schemeClr val="bg1"/>
                </a:solidFill>
              </a:rPr>
              <a:t>          2       root     </a:t>
            </a:r>
            <a:r>
              <a:rPr lang="en-US" altLang="ko-KR" b="1" dirty="0" err="1">
                <a:solidFill>
                  <a:schemeClr val="bg1"/>
                </a:solidFill>
              </a:rPr>
              <a:t>root</a:t>
            </a:r>
            <a:r>
              <a:rPr lang="en-US" altLang="ko-KR" b="1" dirty="0">
                <a:solidFill>
                  <a:schemeClr val="bg1"/>
                </a:solidFill>
              </a:rPr>
              <a:t>    631968  Nov 17   08:28    </a:t>
            </a:r>
            <a:r>
              <a:rPr lang="en-US" altLang="ko-KR" b="1" dirty="0" err="1">
                <a:solidFill>
                  <a:srgbClr val="00B050"/>
                </a:solidFill>
              </a:rPr>
              <a:t>init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BAFE41E-6205-459E-AE5C-46E93D12E7E4}"/>
              </a:ext>
            </a:extLst>
          </p:cNvPr>
          <p:cNvSpPr/>
          <p:nvPr/>
        </p:nvSpPr>
        <p:spPr>
          <a:xfrm>
            <a:off x="1448474" y="3503851"/>
            <a:ext cx="6983427" cy="276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41D2E6-94B0-47B6-8DFD-2A2D9E20A6C1}"/>
              </a:ext>
            </a:extLst>
          </p:cNvPr>
          <p:cNvSpPr/>
          <p:nvPr/>
        </p:nvSpPr>
        <p:spPr>
          <a:xfrm>
            <a:off x="1793944" y="5243941"/>
            <a:ext cx="2629911" cy="10588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  : read : </a:t>
            </a:r>
            <a:r>
              <a:rPr lang="ko-KR" altLang="en-US" sz="1200" dirty="0">
                <a:solidFill>
                  <a:schemeClr val="tx1"/>
                </a:solidFill>
              </a:rPr>
              <a:t>읽기 가능 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: write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 쓰기 가능 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 : </a:t>
            </a:r>
            <a:r>
              <a:rPr lang="en-US" altLang="ko-KR" sz="1200" dirty="0" err="1">
                <a:solidFill>
                  <a:schemeClr val="tx1"/>
                </a:solidFill>
              </a:rPr>
              <a:t>excute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실행 가능 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-  : </a:t>
            </a:r>
            <a:r>
              <a:rPr lang="ko-KR" altLang="en-US" sz="1200" dirty="0">
                <a:solidFill>
                  <a:schemeClr val="tx1"/>
                </a:solidFill>
              </a:rPr>
              <a:t>권한 없음</a:t>
            </a: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8D8CB7F-1805-4BA8-8095-18449B9D6637}"/>
              </a:ext>
            </a:extLst>
          </p:cNvPr>
          <p:cNvSpPr/>
          <p:nvPr/>
        </p:nvSpPr>
        <p:spPr>
          <a:xfrm>
            <a:off x="1796432" y="4853871"/>
            <a:ext cx="2629911" cy="3082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소유자         그룹      그 외 사용자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164181-C968-4939-BB20-312766274B1C}"/>
              </a:ext>
            </a:extLst>
          </p:cNvPr>
          <p:cNvSpPr/>
          <p:nvPr/>
        </p:nvSpPr>
        <p:spPr>
          <a:xfrm>
            <a:off x="4529976" y="4849150"/>
            <a:ext cx="756611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hard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link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number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B23E1C-7278-4F30-8781-3E67C7B59049}"/>
              </a:ext>
            </a:extLst>
          </p:cNvPr>
          <p:cNvSpPr/>
          <p:nvPr/>
        </p:nvSpPr>
        <p:spPr>
          <a:xfrm>
            <a:off x="5392708" y="4849150"/>
            <a:ext cx="756611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소유자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63036E-F95E-4978-8FDB-7AEF1C936ED2}"/>
              </a:ext>
            </a:extLst>
          </p:cNvPr>
          <p:cNvSpPr/>
          <p:nvPr/>
        </p:nvSpPr>
        <p:spPr>
          <a:xfrm>
            <a:off x="6255440" y="4849150"/>
            <a:ext cx="756611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소유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그룹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267AA7-EC6B-4078-A6E6-4D411A5869A0}"/>
              </a:ext>
            </a:extLst>
          </p:cNvPr>
          <p:cNvSpPr/>
          <p:nvPr/>
        </p:nvSpPr>
        <p:spPr>
          <a:xfrm>
            <a:off x="7118172" y="4849150"/>
            <a:ext cx="756611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크기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B5CFB8-9188-40EF-BFFC-0BD1DB1525CC}"/>
              </a:ext>
            </a:extLst>
          </p:cNvPr>
          <p:cNvSpPr/>
          <p:nvPr/>
        </p:nvSpPr>
        <p:spPr>
          <a:xfrm>
            <a:off x="7980904" y="4849150"/>
            <a:ext cx="936519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날짜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1C0C8B-2A31-434E-8B45-C7A303DFD620}"/>
              </a:ext>
            </a:extLst>
          </p:cNvPr>
          <p:cNvSpPr/>
          <p:nvPr/>
        </p:nvSpPr>
        <p:spPr>
          <a:xfrm>
            <a:off x="9023544" y="4849150"/>
            <a:ext cx="727359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시간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3F3854-0F36-4D97-B76E-7CB3C4CC078F}"/>
              </a:ext>
            </a:extLst>
          </p:cNvPr>
          <p:cNvSpPr/>
          <p:nvPr/>
        </p:nvSpPr>
        <p:spPr>
          <a:xfrm>
            <a:off x="9857024" y="4849150"/>
            <a:ext cx="727359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75242-23A3-4685-8C52-5FDCD1CE8558}"/>
              </a:ext>
            </a:extLst>
          </p:cNvPr>
          <p:cNvSpPr/>
          <p:nvPr/>
        </p:nvSpPr>
        <p:spPr>
          <a:xfrm>
            <a:off x="10690504" y="4849150"/>
            <a:ext cx="957901" cy="67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rgbClr val="7030A0"/>
                </a:solidFill>
              </a:rPr>
              <a:t>(</a:t>
            </a:r>
            <a:r>
              <a:rPr lang="ko-KR" altLang="en-US" sz="1050" dirty="0">
                <a:solidFill>
                  <a:srgbClr val="7030A0"/>
                </a:solidFill>
              </a:rPr>
              <a:t>링크일시</a:t>
            </a:r>
            <a:r>
              <a:rPr lang="en-US" altLang="ko-KR" sz="1050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원본 위치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DA808E0-0D3C-490C-B5D2-A056079761CC}"/>
              </a:ext>
            </a:extLst>
          </p:cNvPr>
          <p:cNvCxnSpPr/>
          <p:nvPr/>
        </p:nvCxnSpPr>
        <p:spPr>
          <a:xfrm flipV="1">
            <a:off x="624021" y="3503851"/>
            <a:ext cx="824453" cy="8607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A5FDC2B-44E8-4603-841D-546060A1EEBA}"/>
              </a:ext>
            </a:extLst>
          </p:cNvPr>
          <p:cNvCxnSpPr>
            <a:cxnSpLocks/>
          </p:cNvCxnSpPr>
          <p:nvPr/>
        </p:nvCxnSpPr>
        <p:spPr>
          <a:xfrm flipH="1" flipV="1">
            <a:off x="8431901" y="3503851"/>
            <a:ext cx="3216504" cy="8607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FFF81D-03AB-458A-B776-08BB39F2B7D9}"/>
              </a:ext>
            </a:extLst>
          </p:cNvPr>
          <p:cNvSpPr txBox="1"/>
          <p:nvPr/>
        </p:nvSpPr>
        <p:spPr>
          <a:xfrm>
            <a:off x="1909721" y="3932031"/>
            <a:ext cx="339866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4A5AB1-4544-42C6-B13B-640FEDB56BB9}"/>
              </a:ext>
            </a:extLst>
          </p:cNvPr>
          <p:cNvSpPr txBox="1"/>
          <p:nvPr/>
        </p:nvSpPr>
        <p:spPr>
          <a:xfrm>
            <a:off x="2799846" y="3936616"/>
            <a:ext cx="339866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DAE0FF-F3FB-40E5-9A14-F84D3AACDDA0}"/>
              </a:ext>
            </a:extLst>
          </p:cNvPr>
          <p:cNvSpPr txBox="1"/>
          <p:nvPr/>
        </p:nvSpPr>
        <p:spPr>
          <a:xfrm>
            <a:off x="3673781" y="3932031"/>
            <a:ext cx="339866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8EF855-C8A2-48AE-839B-3EB791ECF575}"/>
              </a:ext>
            </a:extLst>
          </p:cNvPr>
          <p:cNvSpPr/>
          <p:nvPr/>
        </p:nvSpPr>
        <p:spPr>
          <a:xfrm>
            <a:off x="2071561" y="3663584"/>
            <a:ext cx="4656836" cy="1612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/Theory/T3/Permission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권한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-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그룹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A13996-D66F-4B80-B807-27090D7CBDF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98D2E9-061A-4816-8893-7C7D00DCE3C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74BCA-884B-43A3-A8A6-B897F646C1F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화살표: 오른쪽 8">
              <a:hlinkClick r:id="" action="ppaction://noaction"/>
              <a:extLst>
                <a:ext uri="{FF2B5EF4-FFF2-40B4-BE49-F238E27FC236}">
                  <a16:creationId xmlns:a16="http://schemas.microsoft.com/office/drawing/2014/main" id="{B0D8F57D-825B-42CA-8965-308340DCB36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오른쪽 9">
            <a:hlinkClick r:id="" action="ppaction://noaction"/>
            <a:extLst>
              <a:ext uri="{FF2B5EF4-FFF2-40B4-BE49-F238E27FC236}">
                <a16:creationId xmlns:a16="http://schemas.microsoft.com/office/drawing/2014/main" id="{2829014B-0DE0-463E-8963-4C742FC132C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3F0BC-E016-418E-9068-3256C9BADE96}"/>
              </a:ext>
            </a:extLst>
          </p:cNvPr>
          <p:cNvSpPr txBox="1"/>
          <p:nvPr/>
        </p:nvSpPr>
        <p:spPr>
          <a:xfrm>
            <a:off x="5324559" y="2024354"/>
            <a:ext cx="3110677" cy="128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301</a:t>
            </a:r>
            <a:r>
              <a:rPr lang="ko-KR" altLang="en-US" dirty="0"/>
              <a:t>호에 들어올 수 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공용 책장을 만질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침대에 누울 수 있다 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17E6E68-9E93-491F-B622-A372FF3D0F8B}"/>
              </a:ext>
            </a:extLst>
          </p:cNvPr>
          <p:cNvCxnSpPr>
            <a:cxnSpLocks/>
            <a:stCxn id="33" idx="0"/>
            <a:endCxn id="17" idx="1"/>
          </p:cNvCxnSpPr>
          <p:nvPr/>
        </p:nvCxnSpPr>
        <p:spPr>
          <a:xfrm flipV="1">
            <a:off x="4122892" y="2666998"/>
            <a:ext cx="1201667" cy="6426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하다하다 이제 '훈련소+군대 영장'까지 만들어 재입대시키려는(?) '동물의 숲' 한국인들 - 인사이트">
            <a:extLst>
              <a:ext uri="{FF2B5EF4-FFF2-40B4-BE49-F238E27FC236}">
                <a16:creationId xmlns:a16="http://schemas.microsoft.com/office/drawing/2014/main" id="{2DDD8F25-8C7C-428E-A48E-1245B1170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15" y="3451667"/>
            <a:ext cx="2938953" cy="17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군인이모티콘2">
            <a:extLst>
              <a:ext uri="{FF2B5EF4-FFF2-40B4-BE49-F238E27FC236}">
                <a16:creationId xmlns:a16="http://schemas.microsoft.com/office/drawing/2014/main" id="{95818F05-95F6-455B-90F8-2599738D65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63" y="4039873"/>
            <a:ext cx="980485" cy="9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군인이모티콘2">
            <a:extLst>
              <a:ext uri="{FF2B5EF4-FFF2-40B4-BE49-F238E27FC236}">
                <a16:creationId xmlns:a16="http://schemas.microsoft.com/office/drawing/2014/main" id="{3ABC7967-91FD-4B8F-9975-CEEB936EB6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10" y="3999271"/>
            <a:ext cx="980485" cy="9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군인이모티콘2">
            <a:extLst>
              <a:ext uri="{FF2B5EF4-FFF2-40B4-BE49-F238E27FC236}">
                <a16:creationId xmlns:a16="http://schemas.microsoft.com/office/drawing/2014/main" id="{8314F140-EC7E-4BF9-8A5D-F9B97C2E64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25" y="3999271"/>
            <a:ext cx="980485" cy="9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군인이모티콘2">
            <a:extLst>
              <a:ext uri="{FF2B5EF4-FFF2-40B4-BE49-F238E27FC236}">
                <a16:creationId xmlns:a16="http://schemas.microsoft.com/office/drawing/2014/main" id="{C70A1689-6E93-48BC-B4A0-7C469907EE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40" y="4039873"/>
            <a:ext cx="980485" cy="98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0AD160C5-9747-44F1-B531-621E04085703}"/>
              </a:ext>
            </a:extLst>
          </p:cNvPr>
          <p:cNvSpPr/>
          <p:nvPr/>
        </p:nvSpPr>
        <p:spPr>
          <a:xfrm>
            <a:off x="3107342" y="3309642"/>
            <a:ext cx="2031100" cy="5672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생활관 </a:t>
            </a:r>
            <a:r>
              <a:rPr lang="en-US" altLang="ko-KR" dirty="0"/>
              <a:t>301</a:t>
            </a:r>
            <a:r>
              <a:rPr lang="ko-KR" altLang="en-US" dirty="0"/>
              <a:t>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0FAEDE-62F4-4BD8-BBAB-F8B3CB5D9843}"/>
              </a:ext>
            </a:extLst>
          </p:cNvPr>
          <p:cNvSpPr txBox="1"/>
          <p:nvPr/>
        </p:nvSpPr>
        <p:spPr>
          <a:xfrm>
            <a:off x="8553724" y="2024354"/>
            <a:ext cx="396068" cy="128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F672B7-E6D6-43D6-B10D-82CD5B298EE6}"/>
              </a:ext>
            </a:extLst>
          </p:cNvPr>
          <p:cNvSpPr txBox="1"/>
          <p:nvPr/>
        </p:nvSpPr>
        <p:spPr>
          <a:xfrm>
            <a:off x="5583907" y="5390652"/>
            <a:ext cx="2938953" cy="128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301</a:t>
            </a:r>
            <a:r>
              <a:rPr lang="ko-KR" altLang="en-US" dirty="0"/>
              <a:t>호에 들어올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공용 책장을 만질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번 침대에 누울 수 있다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EFEEC9-66C8-4FD1-B4DB-BDD3F54008E1}"/>
              </a:ext>
            </a:extLst>
          </p:cNvPr>
          <p:cNvSpPr txBox="1"/>
          <p:nvPr/>
        </p:nvSpPr>
        <p:spPr>
          <a:xfrm>
            <a:off x="8641348" y="5390652"/>
            <a:ext cx="396068" cy="1285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O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5AD0634-34AD-4089-8EEB-D69A57EA9A80}"/>
              </a:ext>
            </a:extLst>
          </p:cNvPr>
          <p:cNvCxnSpPr>
            <a:stCxn id="1038" idx="2"/>
            <a:endCxn id="59" idx="0"/>
          </p:cNvCxnSpPr>
          <p:nvPr/>
        </p:nvCxnSpPr>
        <p:spPr>
          <a:xfrm>
            <a:off x="6188206" y="5020358"/>
            <a:ext cx="865178" cy="37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36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/Theory/T3/Permission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권한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–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권한의 수치화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A13996-D66F-4B80-B807-27090D7CBDF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F98D2E9-061A-4816-8893-7C7D00DCE3C2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74BCA-884B-43A3-A8A6-B897F646C1F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" name="화살표: 오른쪽 8">
              <a:hlinkClick r:id="" action="ppaction://noaction"/>
              <a:extLst>
                <a:ext uri="{FF2B5EF4-FFF2-40B4-BE49-F238E27FC236}">
                  <a16:creationId xmlns:a16="http://schemas.microsoft.com/office/drawing/2014/main" id="{B0D8F57D-825B-42CA-8965-308340DCB36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화살표: 오른쪽 9">
            <a:hlinkClick r:id="" action="ppaction://noaction"/>
            <a:extLst>
              <a:ext uri="{FF2B5EF4-FFF2-40B4-BE49-F238E27FC236}">
                <a16:creationId xmlns:a16="http://schemas.microsoft.com/office/drawing/2014/main" id="{2829014B-0DE0-463E-8963-4C742FC132C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A98B5C-DE42-4E98-9D9F-70C0C1514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48" y="2088982"/>
            <a:ext cx="6651746" cy="3554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6D21A-9334-4E13-965E-48C9017EC1C1}"/>
              </a:ext>
            </a:extLst>
          </p:cNvPr>
          <p:cNvSpPr txBox="1"/>
          <p:nvPr/>
        </p:nvSpPr>
        <p:spPr>
          <a:xfrm>
            <a:off x="1771030" y="6041395"/>
            <a:ext cx="998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파일의 </a:t>
            </a:r>
            <a:r>
              <a:rPr lang="ko-KR" altLang="en-US" dirty="0">
                <a:solidFill>
                  <a:srgbClr val="FF0000"/>
                </a:solidFill>
              </a:rPr>
              <a:t>권한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소유자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소유그룹</a:t>
            </a:r>
            <a:r>
              <a:rPr lang="ko-KR" altLang="en-US" dirty="0"/>
              <a:t> 을 바꿀 수 있을까</a:t>
            </a:r>
            <a:r>
              <a:rPr lang="en-US" altLang="ko-KR" dirty="0"/>
              <a:t>? =&gt; </a:t>
            </a:r>
            <a:r>
              <a:rPr lang="en-US" altLang="ko-KR" dirty="0" err="1">
                <a:solidFill>
                  <a:srgbClr val="FF0000"/>
                </a:solidFill>
              </a:rPr>
              <a:t>chmod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</a:rPr>
              <a:t>chown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>
                <a:solidFill>
                  <a:schemeClr val="accent6">
                    <a:lumMod val="50000"/>
                  </a:schemeClr>
                </a:solidFill>
              </a:rPr>
              <a:t>chgrp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화살표: 오른쪽 10">
            <a:hlinkClick r:id="rId3" action="ppaction://hlinksldjump"/>
            <a:extLst>
              <a:ext uri="{FF2B5EF4-FFF2-40B4-BE49-F238E27FC236}">
                <a16:creationId xmlns:a16="http://schemas.microsoft.com/office/drawing/2014/main" id="{FD8F91E4-BF0F-4976-841A-2CE0248EC1A3}"/>
              </a:ext>
            </a:extLst>
          </p:cNvPr>
          <p:cNvSpPr/>
          <p:nvPr/>
        </p:nvSpPr>
        <p:spPr>
          <a:xfrm>
            <a:off x="10028016" y="6122873"/>
            <a:ext cx="352631" cy="2878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8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/T2/1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pwd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현재 디렉토리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경로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출력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500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/root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3" name="화살표: 오른쪽 12">
            <a:hlinkClick r:id="" action="ppaction://noaction"/>
            <a:extLst>
              <a:ext uri="{FF2B5EF4-FFF2-40B4-BE49-F238E27FC236}">
                <a16:creationId xmlns:a16="http://schemas.microsoft.com/office/drawing/2014/main" id="{7BFB7D03-7122-4A97-A037-9E595D4BC5BD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4AC867-FC9E-4B9F-AAF9-4D7744A2DA1F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3E6CCE1-5B9D-4EC0-A00B-9B868A976610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EF4361-F36C-4B94-932C-1F188001509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1E27D10D-BE6C-41D5-BD94-0F83928974C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674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/T2/2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cd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경로 이동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3623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var]# cd /var/log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log]#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/var/log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log]# cd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var]#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/var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var]# cd ~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/root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 /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pwd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/]# cd -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/root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4" name="화살표: 오른쪽 13">
            <a:hlinkClick r:id="" action="ppaction://noaction"/>
            <a:extLst>
              <a:ext uri="{FF2B5EF4-FFF2-40B4-BE49-F238E27FC236}">
                <a16:creationId xmlns:a16="http://schemas.microsoft.com/office/drawing/2014/main" id="{0C5258CC-2BE3-46CC-BCB2-A949506089BB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395EC5-73B6-4374-91E9-D1D3A3749B69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8AE97F1-B0EA-4ECA-BEE7-E8374EEA4DCE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BBD819-6176-436A-BF8B-E84A51E51F90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5C8ABC5B-4BB4-4509-8EB8-F6EDCEE76D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202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/T2/3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ls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디렉토리 목록 확인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200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3821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home]# cd /export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/>
                <a:t>err</a:t>
              </a:r>
              <a:r>
                <a:rPr lang="en-US" altLang="ko-KR" sz="1100" dirty="0"/>
                <a:t>.</a:t>
              </a:r>
              <a:r>
                <a:rPr lang="en-US" altLang="ko-KR" sz="1100"/>
                <a:t>log  err</a:t>
              </a:r>
              <a:r>
                <a:rPr lang="en-US" altLang="ko-KR" sz="1100" dirty="0"/>
                <a:t>_url.</a:t>
              </a:r>
              <a:r>
                <a:rPr lang="en-US" altLang="ko-KR" sz="1100"/>
                <a:t>txt  home  repo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-l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8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0 12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</a:t>
              </a:r>
              <a:r>
                <a:rPr lang="en-US" altLang="ko-KR" sz="1100"/>
                <a:t>2014 err</a:t>
              </a:r>
              <a:r>
                <a:rPr lang="en-US" altLang="ko-KR" sz="1100" dirty="0"/>
                <a:t>.log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0 12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</a:t>
              </a:r>
              <a:r>
                <a:rPr lang="en-US" altLang="ko-KR" sz="1100"/>
                <a:t>2014 err</a:t>
              </a:r>
              <a:r>
                <a:rPr lang="en-US" altLang="ko-KR" sz="1100" dirty="0"/>
                <a:t>_url.txt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4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4096 10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29  </a:t>
              </a:r>
              <a:r>
                <a:rPr lang="en-US" altLang="ko-KR" sz="1100"/>
                <a:t>2017 home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5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4 </a:t>
              </a:r>
              <a:r>
                <a:rPr lang="en-US" altLang="ko-KR" sz="1100"/>
                <a:t>20:17 repo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-a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.  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..  err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log  err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_url.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txt  home  repo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20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4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4 20:17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25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4096  2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22 14:37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0 12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</a:t>
              </a:r>
              <a:r>
                <a:rPr lang="en-US" altLang="ko-KR" sz="1100"/>
                <a:t>2014 err</a:t>
              </a:r>
              <a:r>
                <a:rPr lang="en-US" altLang="ko-KR" sz="1100" dirty="0"/>
                <a:t>.log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0 12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3  </a:t>
              </a:r>
              <a:r>
                <a:rPr lang="en-US" altLang="ko-KR" sz="1100"/>
                <a:t>2014 err</a:t>
              </a:r>
              <a:r>
                <a:rPr lang="en-US" altLang="ko-KR" sz="1100" dirty="0"/>
                <a:t>_url.txt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4" y="1690688"/>
            <a:ext cx="5109379" cy="4940700"/>
            <a:chOff x="1196833" y="1885839"/>
            <a:chExt cx="3919995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3" y="1885839"/>
              <a:ext cx="3919993" cy="2235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–S 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파일 크기 순으로 정렬하여 출력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–r 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알파벳 거꾸로 순으로 출력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–R  </a:t>
              </a:r>
              <a:r>
                <a:rPr lang="en-US" altLang="ko-KR" sz="1100" dirty="0"/>
                <a:t>: </a:t>
              </a:r>
              <a:r>
                <a:rPr lang="ko-KR" altLang="en-US" sz="1100" dirty="0"/>
                <a:t>하위 디렉토리 까지 출력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–h  </a:t>
              </a:r>
              <a:r>
                <a:rPr lang="en-US" altLang="ko-KR" sz="1100" dirty="0"/>
                <a:t>: K(kilo), M</a:t>
              </a:r>
              <a:r>
                <a:rPr lang="en-US" altLang="ko-KR" sz="1100"/>
                <a:t>(mega</a:t>
              </a:r>
              <a:r>
                <a:rPr lang="en-US" altLang="ko-KR" sz="1100" dirty="0"/>
                <a:t>), G(giga) </a:t>
              </a:r>
              <a:r>
                <a:rPr lang="ko-KR" altLang="en-US" sz="1100" dirty="0"/>
                <a:t>단위를 사용하여 파일 크기를 사람이 보기 좋게 표시한다</a:t>
              </a:r>
              <a:r>
                <a:rPr lang="en-US" altLang="ko-KR" sz="1100" dirty="0"/>
                <a:t>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lu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 </a:t>
              </a:r>
              <a:r>
                <a:rPr lang="en-US" altLang="ko-KR" sz="1100"/>
                <a:t>: </a:t>
              </a:r>
              <a:r>
                <a:rPr lang="ko-KR" altLang="en-US" sz="1100"/>
                <a:t> </a:t>
              </a:r>
              <a:r>
                <a:rPr lang="en-US" altLang="ko-KR" sz="1100"/>
                <a:t>atime(</a:t>
              </a:r>
              <a:r>
                <a:rPr lang="ko-KR" altLang="en-US" sz="1100" dirty="0"/>
                <a:t>접근 </a:t>
              </a:r>
              <a:r>
                <a:rPr lang="ko-KR" altLang="en-US" sz="1100"/>
                <a:t>시간 </a:t>
              </a:r>
              <a:r>
                <a:rPr lang="en-US" altLang="ko-KR" sz="1000"/>
                <a:t>read.</a:t>
              </a:r>
              <a:r>
                <a:rPr lang="ko-KR" altLang="en-US" sz="1000"/>
                <a:t> </a:t>
              </a:r>
              <a:r>
                <a:rPr lang="en-US" altLang="ko-KR" sz="1000"/>
                <a:t>exec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을 출력한다</a:t>
              </a:r>
              <a:r>
                <a:rPr lang="en-US" altLang="ko-KR" sz="1100" dirty="0"/>
                <a:t>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–lc  </a:t>
              </a:r>
              <a:r>
                <a:rPr lang="en-US" altLang="ko-KR" sz="1100"/>
                <a:t>:  ctime(</a:t>
              </a:r>
              <a:r>
                <a:rPr lang="ko-KR" altLang="en-US" sz="1100" dirty="0"/>
                <a:t>변경 시간 </a:t>
              </a:r>
              <a:r>
                <a:rPr lang="en-US" altLang="ko-KR" sz="1000" dirty="0" err="1"/>
                <a:t>chmod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chown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을 출력한다</a:t>
              </a:r>
              <a:r>
                <a:rPr lang="en-US" altLang="ko-KR" sz="1100" dirty="0"/>
                <a:t>. 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–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al e*.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g  </a:t>
              </a:r>
              <a:r>
                <a:rPr lang="en-US" altLang="ko-KR" sz="1100"/>
                <a:t>:  ‘e'</a:t>
              </a:r>
              <a:r>
                <a:rPr lang="ko-KR" altLang="en-US" sz="1100" dirty="0"/>
                <a:t>로 시작하고 </a:t>
              </a:r>
              <a:r>
                <a:rPr lang="en-US" altLang="ko-KR" sz="1100" dirty="0"/>
                <a:t>‘.g'</a:t>
              </a:r>
              <a:r>
                <a:rPr lang="ko-KR" altLang="en-US" sz="1100" dirty="0"/>
                <a:t>로 끝나는 디렉토리 내용을 출력한다</a:t>
              </a:r>
              <a:r>
                <a:rPr lang="en-US" altLang="ko-KR" sz="1100" dirty="0"/>
                <a:t>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</a:t>
              </a:r>
              <a:r>
                <a:rPr lang="en-US" altLang="ko-KR" sz="1100" err="1">
                  <a:solidFill>
                    <a:schemeClr val="accent5">
                      <a:lumMod val="75000"/>
                    </a:schemeClr>
                  </a:solidFill>
                </a:rPr>
                <a:t>localhost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 export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]# ls  </a:t>
              </a:r>
              <a:r>
                <a:rPr lang="en-US" altLang="ko-KR" sz="1100">
                  <a:solidFill>
                    <a:schemeClr val="accent5">
                      <a:lumMod val="75000"/>
                    </a:schemeClr>
                  </a:solidFill>
                </a:rPr>
                <a:t>&gt; file.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txt  </a:t>
              </a:r>
              <a:r>
                <a:rPr lang="en-US" altLang="ko-KR" sz="1100" dirty="0"/>
                <a:t>:  </a:t>
              </a:r>
              <a:r>
                <a:rPr lang="ko-KR" altLang="en-US" sz="1100" dirty="0" err="1"/>
                <a:t>리다이렉션</a:t>
              </a:r>
              <a:r>
                <a:rPr lang="ko-KR" altLang="en-US" sz="1100" dirty="0"/>
                <a:t> 연산자</a:t>
              </a:r>
              <a:r>
                <a:rPr lang="en-US" altLang="ko-KR" sz="1100" dirty="0"/>
                <a:t>(&gt;, &gt;&gt;)</a:t>
              </a:r>
              <a:r>
                <a:rPr lang="ko-KR" altLang="en-US" sz="1100" dirty="0"/>
                <a:t>를 사용하여 디렉토리 내용을 파일에 저장할 수 있다</a:t>
              </a:r>
              <a:r>
                <a:rPr lang="en-US" altLang="ko-KR" sz="1100" dirty="0"/>
                <a:t>.</a:t>
              </a:r>
            </a:p>
          </p:txBody>
        </p:sp>
      </p:grpSp>
      <p:sp>
        <p:nvSpPr>
          <p:cNvPr id="14" name="화살표: 오른쪽 13">
            <a:hlinkClick r:id="" action="ppaction://noaction"/>
            <a:extLst>
              <a:ext uri="{FF2B5EF4-FFF2-40B4-BE49-F238E27FC236}">
                <a16:creationId xmlns:a16="http://schemas.microsoft.com/office/drawing/2014/main" id="{1A2CD636-3646-4709-9F8D-1A6060A9790F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054E3C-7B98-4768-9350-DF5975F42AE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0F08332-6A95-4600-B4EF-7EEB03FE8B2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9ACC87-6990-458D-AECF-0634B7440E80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94289EC7-A06E-483B-9E6D-27B343D97100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63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/Theory/T2/13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chmod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특정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파일의 권한 변경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198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830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cd /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/]# cd /test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touch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findme</a:t>
              </a:r>
              <a:endParaRPr lang="en-US" altLang="ko-KR" sz="1100" dirty="0">
                <a:solidFill>
                  <a:srgbClr val="2E75B6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-perm 777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chmod</a:t>
              </a:r>
              <a:r>
                <a:rPr lang="en-US" altLang="ko-KR" sz="1100" dirty="0">
                  <a:solidFill>
                    <a:srgbClr val="2E75B6"/>
                  </a:solidFill>
                </a:rPr>
                <a:t> 777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findme</a:t>
              </a:r>
              <a:endParaRPr lang="en-US" altLang="ko-KR" sz="1100" dirty="0">
                <a:solidFill>
                  <a:srgbClr val="2E75B6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-perm 777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/test/</a:t>
              </a:r>
              <a:r>
                <a:rPr lang="en-US" altLang="ko-KR" sz="1100" dirty="0" err="1"/>
                <a:t>findme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16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2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12:21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26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27 20:08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rwxrwxrwx</a:t>
              </a:r>
              <a:r>
                <a:rPr lang="en-US" altLang="ko-KR" sz="1100" dirty="0"/>
                <a:t>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12:24 </a:t>
              </a:r>
              <a:r>
                <a:rPr lang="en-US" altLang="ko-KR" sz="1100" dirty="0" err="1"/>
                <a:t>findme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10  3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1 15:44 first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4" name="화살표: 오른쪽 13">
            <a:hlinkClick r:id="" action="ppaction://noaction"/>
            <a:extLst>
              <a:ext uri="{FF2B5EF4-FFF2-40B4-BE49-F238E27FC236}">
                <a16:creationId xmlns:a16="http://schemas.microsoft.com/office/drawing/2014/main" id="{78E894EA-CB3A-417A-BB90-6C11026537F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EF28E3-54CF-4B2E-8345-3194B60F374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25A677-AA8C-47F9-BAEE-A171E36E206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087E42-CAF8-4ED4-AAC9-6CF26EAB766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64F038EA-AC67-46E4-A7F9-6EA58B342B1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8692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/Theory/T2/14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chown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특정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파일의 소유자 변경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198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3821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cd /test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touch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-user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adm</a:t>
              </a:r>
              <a:r>
                <a:rPr lang="en-US" altLang="ko-KR" sz="1100" dirty="0">
                  <a:solidFill>
                    <a:srgbClr val="2E75B6"/>
                  </a:solidFill>
                </a:rPr>
                <a:t> 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16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2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26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27 20:08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10  3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1 15:44 first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chown</a:t>
              </a:r>
              <a:r>
                <a:rPr lang="en-US" altLang="ko-KR" sz="1100" dirty="0">
                  <a:solidFill>
                    <a:srgbClr val="2E75B6"/>
                  </a:solidFill>
                </a:rPr>
                <a:t>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adm</a:t>
              </a:r>
              <a:r>
                <a:rPr lang="en-US" altLang="ko-KR" sz="1100" dirty="0">
                  <a:solidFill>
                    <a:srgbClr val="2E75B6"/>
                  </a:solidFill>
                </a:rPr>
                <a:t>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-user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adm</a:t>
              </a:r>
              <a:r>
                <a:rPr lang="en-US" altLang="ko-KR" sz="1100" dirty="0">
                  <a:solidFill>
                    <a:srgbClr val="2E75B6"/>
                  </a:solidFill>
                </a:rPr>
                <a:t> 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/test/findme1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16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2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26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27 20:08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</a:t>
              </a:r>
              <a:r>
                <a:rPr lang="en-US" altLang="ko-KR" sz="1100" dirty="0" err="1"/>
                <a:t>adm</a:t>
              </a:r>
              <a:r>
                <a:rPr lang="en-US" altLang="ko-KR" sz="1100" dirty="0"/>
                <a:t>  root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10  3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1 15:44 first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4" name="화살표: 오른쪽 13">
            <a:hlinkClick r:id="" action="ppaction://noaction"/>
            <a:extLst>
              <a:ext uri="{FF2B5EF4-FFF2-40B4-BE49-F238E27FC236}">
                <a16:creationId xmlns:a16="http://schemas.microsoft.com/office/drawing/2014/main" id="{78E894EA-CB3A-417A-BB90-6C11026537F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EF28E3-54CF-4B2E-8345-3194B60F374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25A677-AA8C-47F9-BAEE-A171E36E206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087E42-CAF8-4ED4-AAC9-6CF26EAB766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64F038EA-AC67-46E4-A7F9-6EA58B342B1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282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/Theory/T2/15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# </a:t>
            </a:r>
            <a:r>
              <a:rPr lang="en-US" altLang="ko-KR" sz="4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chgrp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: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특정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파일의 그룹 변경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F6558-568E-4777-99D4-A4F9B13500B7}"/>
              </a:ext>
            </a:extLst>
          </p:cNvPr>
          <p:cNvGrpSpPr/>
          <p:nvPr/>
        </p:nvGrpSpPr>
        <p:grpSpPr>
          <a:xfrm>
            <a:off x="838198" y="1690688"/>
            <a:ext cx="5109376" cy="4940700"/>
            <a:chOff x="1196835" y="1885839"/>
            <a:chExt cx="3919993" cy="413467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0AC1EEE-5520-419D-B63B-801AA0EA6ADA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AFEAF-1F5B-4B04-BB6F-31FB49C724CE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01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cd /test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touch findme2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-group mem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16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2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13:16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26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27 20:08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</a:t>
              </a:r>
              <a:r>
                <a:rPr lang="en-US" altLang="ko-KR" sz="1100" dirty="0" err="1"/>
                <a:t>adm</a:t>
              </a:r>
              <a:r>
                <a:rPr lang="en-US" altLang="ko-KR" sz="1100" dirty="0"/>
                <a:t>  root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13:16 findme2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10  3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1 15:44 first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chgrp</a:t>
              </a:r>
              <a:r>
                <a:rPr lang="en-US" altLang="ko-KR" sz="1100" dirty="0">
                  <a:solidFill>
                    <a:srgbClr val="2E75B6"/>
                  </a:solidFill>
                </a:rPr>
                <a:t> mem findme2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find /test -group mem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/test/findme2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rgbClr val="2E75B6"/>
                  </a:solidFill>
                </a:rPr>
                <a:t>[</a:t>
              </a:r>
              <a:r>
                <a:rPr lang="en-US" altLang="ko-KR" sz="1100" dirty="0" err="1">
                  <a:solidFill>
                    <a:srgbClr val="2E75B6"/>
                  </a:solidFill>
                </a:rPr>
                <a:t>root@localhost</a:t>
              </a:r>
              <a:r>
                <a:rPr lang="en-US" altLang="ko-KR" sz="1100" dirty="0">
                  <a:solidFill>
                    <a:srgbClr val="2E75B6"/>
                  </a:solidFill>
                </a:rPr>
                <a:t> test]# ls -al</a:t>
              </a:r>
            </a:p>
            <a:p>
              <a:pPr>
                <a:lnSpc>
                  <a:spcPct val="140000"/>
                </a:lnSpc>
              </a:pPr>
              <a:r>
                <a:rPr lang="ko-KR" altLang="en-US" sz="1100" dirty="0"/>
                <a:t>합계 </a:t>
              </a:r>
              <a:r>
                <a:rPr lang="en-US" altLang="ko-KR" sz="1100" dirty="0"/>
                <a:t>16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 2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13:16 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/>
                <a:t>drwxr</a:t>
              </a:r>
              <a:r>
                <a:rPr lang="en-US" altLang="ko-KR" sz="1100" dirty="0"/>
                <a:t>-</a:t>
              </a:r>
              <a:r>
                <a:rPr lang="en-US" altLang="ko-KR" sz="1100" dirty="0" err="1"/>
                <a:t>xr</a:t>
              </a:r>
              <a:r>
                <a:rPr lang="en-US" altLang="ko-KR" sz="1100" dirty="0"/>
                <a:t>-x 26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4096  3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27 20:08 ..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</a:t>
              </a:r>
              <a:r>
                <a:rPr lang="en-US" altLang="ko-KR" sz="1100" dirty="0" err="1"/>
                <a:t>adm</a:t>
              </a:r>
              <a:r>
                <a:rPr lang="en-US" altLang="ko-KR" sz="1100" dirty="0"/>
                <a:t>  root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13:13 findme1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mem     0  3</a:t>
              </a:r>
              <a:r>
                <a:rPr lang="ko-KR" altLang="en-US" sz="1100" dirty="0"/>
                <a:t>월 </a:t>
              </a:r>
              <a:r>
                <a:rPr lang="en-US" altLang="ko-KR" sz="1100" dirty="0"/>
                <a:t>28 13:16 findme2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-</a:t>
              </a:r>
              <a:r>
                <a:rPr lang="en-US" altLang="ko-KR" sz="1100" dirty="0" err="1"/>
                <a:t>rw</a:t>
              </a:r>
              <a:r>
                <a:rPr lang="en-US" altLang="ko-KR" sz="1100" dirty="0"/>
                <a:t>-r--r--  1 root </a:t>
              </a:r>
              <a:r>
                <a:rPr lang="en-US" altLang="ko-KR" sz="1100" dirty="0" err="1"/>
                <a:t>root</a:t>
              </a:r>
              <a:r>
                <a:rPr lang="en-US" altLang="ko-KR" sz="1100" dirty="0"/>
                <a:t>   10  3</a:t>
              </a:r>
              <a:r>
                <a:rPr lang="ko-KR" altLang="en-US" sz="1100" dirty="0"/>
                <a:t>월  </a:t>
              </a:r>
              <a:r>
                <a:rPr lang="en-US" altLang="ko-KR" sz="1100" dirty="0"/>
                <a:t>1 15:44 first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CBAA306-1D88-4A15-96F8-E388EFB7E860}"/>
              </a:ext>
            </a:extLst>
          </p:cNvPr>
          <p:cNvGrpSpPr/>
          <p:nvPr/>
        </p:nvGrpSpPr>
        <p:grpSpPr>
          <a:xfrm>
            <a:off x="6244426" y="1690688"/>
            <a:ext cx="5109376" cy="4940700"/>
            <a:chOff x="1196835" y="1885839"/>
            <a:chExt cx="3919993" cy="4134678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C4E800B-8A77-4FC2-BF86-22EA3F3C1F51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32B58-AC0C-4366-93A7-7A6F08B092DC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25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sp>
        <p:nvSpPr>
          <p:cNvPr id="14" name="화살표: 오른쪽 13">
            <a:hlinkClick r:id="" action="ppaction://noaction"/>
            <a:extLst>
              <a:ext uri="{FF2B5EF4-FFF2-40B4-BE49-F238E27FC236}">
                <a16:creationId xmlns:a16="http://schemas.microsoft.com/office/drawing/2014/main" id="{78E894EA-CB3A-417A-BB90-6C11026537F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EF28E3-54CF-4B2E-8345-3194B60F374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425A677-AA8C-47F9-BAEE-A171E36E2066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087E42-CAF8-4ED4-AAC9-6CF26EAB766F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64F038EA-AC67-46E4-A7F9-6EA58B342B1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77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/Training/Unit/Sys/1</a:t>
            </a:r>
            <a:br>
              <a:rPr lang="en-US" altLang="ko-KR" dirty="0"/>
            </a:br>
            <a:r>
              <a:rPr lang="en-US" altLang="ko-KR" dirty="0"/>
              <a:t> 1.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파일 접근 권한 설정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4"/>
            <a:ext cx="4432683" cy="180000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소유자를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변경하고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소유자에게는 읽기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쓰기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권한을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 및 일반에게는 읽기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실행 권한만 부여하도록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변경하시오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9"/>
            <a:ext cx="4432682" cy="1800000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chmod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접근권한 파일명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소유자 변경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chown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소유자명 파일명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권한을 설정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6.4)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170DE5-247F-4796-9378-78ED0D38CBC1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73958F9-6BD9-4E0E-96AF-65D9C2D8A6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3DB03F-B87F-4C0E-86E8-58E011007B61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FC988C73-4747-4CE5-BDB8-35CF92A3F6F0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272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/Theory/T15 </a:t>
            </a:r>
            <a:br>
              <a:rPr lang="en-US" altLang="ko-KR" dirty="0"/>
            </a:br>
            <a:r>
              <a:rPr lang="en-US" altLang="ko-KR" dirty="0"/>
              <a:t> Linux shell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D1E9414-0756-4010-ACA7-BE569AD9D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37" b="40395"/>
          <a:stretch/>
        </p:blipFill>
        <p:spPr>
          <a:xfrm>
            <a:off x="580444" y="2801897"/>
            <a:ext cx="4670335" cy="1545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B5C3E7-EC95-4B3F-83F7-7DED17819784}"/>
              </a:ext>
            </a:extLst>
          </p:cNvPr>
          <p:cNvSpPr txBox="1"/>
          <p:nvPr/>
        </p:nvSpPr>
        <p:spPr>
          <a:xfrm>
            <a:off x="2071562" y="4612460"/>
            <a:ext cx="173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 Shell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4A52B0-E520-4AA2-9CB9-826F444F8280}"/>
              </a:ext>
            </a:extLst>
          </p:cNvPr>
          <p:cNvSpPr txBox="1"/>
          <p:nvPr/>
        </p:nvSpPr>
        <p:spPr>
          <a:xfrm>
            <a:off x="7967283" y="5398513"/>
            <a:ext cx="268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Linux Shell  - </a:t>
            </a:r>
            <a:r>
              <a:rPr lang="en-US" altLang="ko-KR" dirty="0">
                <a:solidFill>
                  <a:srgbClr val="FF0000"/>
                </a:solidFill>
              </a:rPr>
              <a:t>bash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 descr="쉘 스크립트 - 생활코딩">
            <a:extLst>
              <a:ext uri="{FF2B5EF4-FFF2-40B4-BE49-F238E27FC236}">
                <a16:creationId xmlns:a16="http://schemas.microsoft.com/office/drawing/2014/main" id="{74F6E007-B725-4B13-AAB5-0DC4278B2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73" b="50910"/>
          <a:stretch/>
        </p:blipFill>
        <p:spPr bwMode="auto">
          <a:xfrm>
            <a:off x="6336525" y="2801897"/>
            <a:ext cx="5275031" cy="234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C89490-6639-48D9-BFA0-BB5594F1A181}"/>
              </a:ext>
            </a:extLst>
          </p:cNvPr>
          <p:cNvSpPr txBox="1"/>
          <p:nvPr/>
        </p:nvSpPr>
        <p:spPr>
          <a:xfrm>
            <a:off x="5554097" y="2163614"/>
            <a:ext cx="142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이름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4670096-F28F-4541-9860-5BE5174D17F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264947" y="2532946"/>
            <a:ext cx="297694" cy="2689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4D2F03E-41AA-4FF2-AFD9-60FBB3333BE7}"/>
              </a:ext>
            </a:extLst>
          </p:cNvPr>
          <p:cNvSpPr txBox="1"/>
          <p:nvPr/>
        </p:nvSpPr>
        <p:spPr>
          <a:xfrm>
            <a:off x="7086385" y="2113424"/>
            <a:ext cx="1466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호스트 이름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B437134-3D79-4CA1-A090-477780547125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593717" y="2482756"/>
            <a:ext cx="226116" cy="319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85DD48-41E0-4DE2-A118-EBF92D05E719}"/>
              </a:ext>
            </a:extLst>
          </p:cNvPr>
          <p:cNvSpPr/>
          <p:nvPr/>
        </p:nvSpPr>
        <p:spPr>
          <a:xfrm>
            <a:off x="6336525" y="2801897"/>
            <a:ext cx="565925" cy="20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61065F-0E7C-478C-8A93-D866434EC5CE}"/>
              </a:ext>
            </a:extLst>
          </p:cNvPr>
          <p:cNvSpPr/>
          <p:nvPr/>
        </p:nvSpPr>
        <p:spPr>
          <a:xfrm>
            <a:off x="6989018" y="2801897"/>
            <a:ext cx="1289133" cy="20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3D922A-F1DB-4859-BECA-BE8383C2490F}"/>
              </a:ext>
            </a:extLst>
          </p:cNvPr>
          <p:cNvSpPr txBox="1"/>
          <p:nvPr/>
        </p:nvSpPr>
        <p:spPr>
          <a:xfrm>
            <a:off x="9730742" y="1778576"/>
            <a:ext cx="1001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명령어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59B1C83-7AD7-4A6A-8B75-EAC9059D53F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9171203" y="2147908"/>
            <a:ext cx="1060192" cy="6539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B1C488-116E-4FA3-BA88-F6589777747F}"/>
              </a:ext>
            </a:extLst>
          </p:cNvPr>
          <p:cNvSpPr/>
          <p:nvPr/>
        </p:nvSpPr>
        <p:spPr>
          <a:xfrm>
            <a:off x="8581469" y="2810310"/>
            <a:ext cx="1179752" cy="20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EB57EE-0BF3-469E-BCAF-B6C6C962EC88}"/>
              </a:ext>
            </a:extLst>
          </p:cNvPr>
          <p:cNvSpPr txBox="1"/>
          <p:nvPr/>
        </p:nvSpPr>
        <p:spPr>
          <a:xfrm>
            <a:off x="8553281" y="1978948"/>
            <a:ext cx="120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ko-KR" altLang="en-US" dirty="0">
                <a:solidFill>
                  <a:srgbClr val="7030A0"/>
                </a:solidFill>
              </a:rPr>
              <a:t>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1B985B0-100F-4D22-99F7-3B51EF8C6A1B}"/>
              </a:ext>
            </a:extLst>
          </p:cNvPr>
          <p:cNvSpPr/>
          <p:nvPr/>
        </p:nvSpPr>
        <p:spPr>
          <a:xfrm>
            <a:off x="8384164" y="3208515"/>
            <a:ext cx="714116" cy="203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03A3EA7-E851-4EAF-AD12-F21D186DBA5F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flipH="1">
            <a:off x="8741222" y="2348280"/>
            <a:ext cx="416029" cy="860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2" grpId="0" animBg="1"/>
      <p:bldP spid="29" grpId="0" animBg="1"/>
      <p:bldP spid="30" grpId="0"/>
      <p:bldP spid="35" grpId="0" animBg="1"/>
      <p:bldP spid="37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7B355A65-614F-401A-B129-C717D978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34" y="924349"/>
            <a:ext cx="4594860" cy="5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E070F3A2-B311-45EC-847A-FC2D9F8F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7" y="2386275"/>
            <a:ext cx="4617720" cy="800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5A57801-35B0-4CFA-BF2E-0C3E36B41F9C}"/>
              </a:ext>
            </a:extLst>
          </p:cNvPr>
          <p:cNvGraphicFramePr>
            <a:graphicFrameLocks noGrp="1"/>
          </p:cNvGraphicFramePr>
          <p:nvPr/>
        </p:nvGraphicFramePr>
        <p:xfrm>
          <a:off x="556470" y="3347160"/>
          <a:ext cx="4932807" cy="980186"/>
        </p:xfrm>
        <a:graphic>
          <a:graphicData uri="http://schemas.openxmlformats.org/drawingml/2006/table">
            <a:tbl>
              <a:tblPr/>
              <a:tblGrid>
                <a:gridCol w="4932807">
                  <a:extLst>
                    <a:ext uri="{9D8B030D-6E8A-4147-A177-3AD203B41FA5}">
                      <a16:colId xmlns:a16="http://schemas.microsoft.com/office/drawing/2014/main" val="484872426"/>
                    </a:ext>
                  </a:extLst>
                </a:gridCol>
              </a:tblGrid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접근 권한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103813"/>
                  </a:ext>
                </a:extLst>
              </a:tr>
              <a:tr h="6410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(r) = 4,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쓰기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(w) = 2,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실행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 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조합하여 접근 권한을 설정한다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예를 들어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권한을 모두 부여하는 경우에는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7(4 + 2 + 1)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권한만 부여하는 경우에는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5(4 + 1)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지정한다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6727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파일의 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rwsr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-x)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소유자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(root)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# ls –l /bin/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stty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dirty="0"/>
              <a:t>2) /bin/</a:t>
            </a:r>
            <a:r>
              <a:rPr lang="en-US" altLang="ko-KR" sz="1000" dirty="0" err="1"/>
              <a:t>stty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접근 권한 변경</a:t>
            </a:r>
            <a:r>
              <a:rPr lang="en-US" altLang="ko-KR" sz="1000" dirty="0"/>
              <a:t>(</a:t>
            </a:r>
            <a:r>
              <a:rPr lang="en-US" altLang="ko-KR" sz="1000" dirty="0" err="1"/>
              <a:t>rwxr</a:t>
            </a:r>
            <a:r>
              <a:rPr lang="en-US" altLang="ko-KR" sz="1000" dirty="0"/>
              <a:t>-x-r-x) </a:t>
            </a:r>
            <a:r>
              <a:rPr lang="ko-KR" altLang="en-US" sz="1000" dirty="0"/>
              <a:t>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chmod</a:t>
            </a:r>
            <a:r>
              <a:rPr lang="en-US" altLang="ko-KR" sz="1000" dirty="0"/>
              <a:t> 755 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/bin/</a:t>
            </a:r>
            <a:r>
              <a:rPr lang="en-US" altLang="ko-KR" sz="1000" dirty="0" err="1"/>
              <a:t>stty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/bin/</a:t>
            </a:r>
            <a:r>
              <a:rPr lang="en-US" altLang="ko-KR" sz="1000" dirty="0" err="1"/>
              <a:t>stty</a:t>
            </a:r>
            <a:r>
              <a:rPr lang="en-US" altLang="ko-KR" sz="1000" dirty="0"/>
              <a:t> </a:t>
            </a:r>
            <a:r>
              <a:rPr lang="ko-KR" altLang="en-US" sz="1000" dirty="0"/>
              <a:t>파일의 소유자 변경</a:t>
            </a:r>
            <a:r>
              <a:rPr lang="en-US" altLang="ko-KR" sz="1000"/>
              <a:t>(test</a:t>
            </a:r>
            <a:r>
              <a:rPr lang="en-US" altLang="ko-KR" sz="1000" dirty="0"/>
              <a:t>) </a:t>
            </a:r>
            <a:r>
              <a:rPr lang="ko-KR" altLang="en-US" sz="1000" dirty="0"/>
              <a:t>및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err="1"/>
              <a:t>chown</a:t>
            </a:r>
            <a:r>
              <a:rPr lang="en-US" altLang="ko-KR" sz="1000"/>
              <a:t> test </a:t>
            </a:r>
            <a:r>
              <a:rPr lang="en-US" altLang="ko-KR" sz="1000" dirty="0"/>
              <a:t>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ls –l /bin/</a:t>
            </a:r>
            <a:r>
              <a:rPr lang="en-US" altLang="ko-KR" sz="1000" dirty="0" err="1"/>
              <a:t>stty</a:t>
            </a:r>
            <a:endParaRPr lang="ko-KR" altLang="en-US" sz="1000" dirty="0"/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B93E2FFA-2307-4CB3-8A4F-B1B3CDB20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34" y="5334930"/>
            <a:ext cx="4556760" cy="70866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</a:t>
            </a:r>
            <a:r>
              <a:rPr lang="en-US" altLang="ko-KR" sz="1000"/>
              <a:t>) check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3A3F0-E427-4772-84A2-D041740BAFF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20DFAB4-2444-4459-BEB0-41EF90983574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A31CA8-E669-490E-95FF-9541F3329BA3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5" name="화살표: 오른쪽 14">
              <a:hlinkClick r:id="" action="ppaction://noaction"/>
              <a:extLst>
                <a:ext uri="{FF2B5EF4-FFF2-40B4-BE49-F238E27FC236}">
                  <a16:creationId xmlns:a16="http://schemas.microsoft.com/office/drawing/2014/main" id="{1B881AF4-F56D-4697-AB59-ADEE16D6AF5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3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/Training/Unit/Sys/6</a:t>
            </a:r>
            <a:br>
              <a:rPr lang="en-US" altLang="ko-KR" dirty="0"/>
            </a:br>
            <a:r>
              <a:rPr lang="en-US" altLang="ko-KR" dirty="0"/>
              <a:t> 6.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파일 접근 권한 설정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(Windows)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내부 디렉토리를 특정한 사용자가 파일에 접근할 수 있도록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설정해 주는 것이 필요합니다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c\navy06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폴더에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Everyone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설정되어 있지 않습니다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Everyone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접근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 권한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모든 권한으로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부여하시오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pic>
        <p:nvPicPr>
          <p:cNvPr id="34" name="Picture 10" descr="question icon 이미지 검색결과">
            <a:extLst>
              <a:ext uri="{FF2B5EF4-FFF2-40B4-BE49-F238E27FC236}">
                <a16:creationId xmlns:a16="http://schemas.microsoft.com/office/drawing/2014/main" id="{B505F5E5-1AFC-4BE0-A2FB-19F018AC4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administrator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1q2w3e4r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%%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접근 권한을 설정할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Windows 2012</a:t>
            </a:r>
            <a:endParaRPr lang="ko-KR" altLang="en-US" sz="10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6856A7-09F2-40DF-885C-124424F543E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CBE2B77-6BBC-4887-8AE9-21295D06F5BA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9A73D5-E882-4AF8-8AAD-360657E492C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화살표: 오른쪽 18">
              <a:hlinkClick r:id="" action="ppaction://noaction"/>
              <a:extLst>
                <a:ext uri="{FF2B5EF4-FFF2-40B4-BE49-F238E27FC236}">
                  <a16:creationId xmlns:a16="http://schemas.microsoft.com/office/drawing/2014/main" id="{2D1034D5-D759-4AE3-8CC3-8614F2C1A9A9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904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26D91B7-44E7-48C7-9D14-B6D93A9A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666" y="48777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“파일 </a:t>
            </a:r>
            <a:r>
              <a:rPr lang="ko-KR" altLang="en-US" sz="1000" dirty="0" err="1"/>
              <a:t>탐색기”에서</a:t>
            </a:r>
            <a:r>
              <a:rPr lang="ko-KR" altLang="en-US" sz="1000" dirty="0"/>
              <a:t> “로컬 디스크 </a:t>
            </a:r>
            <a:r>
              <a:rPr lang="en-US" altLang="ko-KR" sz="1000" dirty="0"/>
              <a:t>(C:)” </a:t>
            </a:r>
            <a:r>
              <a:rPr lang="ko-KR" altLang="en-US" sz="1000" dirty="0"/>
              <a:t>선택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“</a:t>
            </a:r>
            <a:r>
              <a:rPr lang="en-US" altLang="ko-KR" sz="1000" dirty="0"/>
              <a:t>navy06” </a:t>
            </a:r>
            <a:r>
              <a:rPr lang="ko-KR" altLang="en-US" sz="1000" dirty="0"/>
              <a:t>폴더 선택 후 마우스 오른쪽 클릭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/>
            </a:pPr>
            <a:r>
              <a:rPr lang="ko-KR" altLang="en-US" sz="1000" dirty="0"/>
              <a:t>“속성</a:t>
            </a:r>
            <a:r>
              <a:rPr lang="en-US" altLang="ko-KR" sz="1000" dirty="0"/>
              <a:t>(R)” </a:t>
            </a:r>
            <a:r>
              <a:rPr lang="ko-KR" altLang="en-US" sz="1000" dirty="0"/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</a:t>
            </a:r>
            <a:r>
              <a:rPr lang="ko-KR" altLang="en-US" sz="1000" dirty="0"/>
              <a:t>“보안” 탭 선택 후 “편집</a:t>
            </a:r>
            <a:r>
              <a:rPr lang="en-US" altLang="ko-KR" sz="1000" dirty="0"/>
              <a:t>(E)...” </a:t>
            </a:r>
            <a:r>
              <a:rPr lang="ko-KR" altLang="en-US" sz="1000" dirty="0"/>
              <a:t>클릭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5181C1-A909-4958-858C-72991493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54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658F80-D0CE-476E-891E-2E48172A17D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BCE0CB-E0AC-4B3C-A146-69C2B2D23F0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139A0A-E62E-4F49-8BF9-D32B2AAE387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" name="화살표: 오른쪽 10">
              <a:hlinkClick r:id="" action="ppaction://noaction"/>
              <a:extLst>
                <a:ext uri="{FF2B5EF4-FFF2-40B4-BE49-F238E27FC236}">
                  <a16:creationId xmlns:a16="http://schemas.microsoft.com/office/drawing/2014/main" id="{E4632BD9-AACF-4F2C-B0E5-B05C18369EE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1">
            <a:extLst>
              <a:ext uri="{FF2B5EF4-FFF2-40B4-BE49-F238E27FC236}">
                <a16:creationId xmlns:a16="http://schemas.microsoft.com/office/drawing/2014/main" id="{7AE5B850-677E-48CC-BB9A-A4191A86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99" y="1122463"/>
            <a:ext cx="4546437" cy="52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A0109F60-FEFA-4B80-922D-2195942B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71" y="761998"/>
            <a:ext cx="422148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956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26D91B7-44E7-48C7-9D14-B6D93A9A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666" y="48777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5. </a:t>
            </a:r>
            <a:r>
              <a:rPr lang="ko-KR" altLang="en-US" sz="1000" dirty="0"/>
              <a:t>“추가</a:t>
            </a:r>
            <a:r>
              <a:rPr lang="en-US" altLang="ko-KR" sz="1000" dirty="0"/>
              <a:t>(D)..." </a:t>
            </a:r>
            <a:r>
              <a:rPr lang="ko-KR" altLang="en-US" sz="1000" dirty="0"/>
              <a:t>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6"/>
            </a:pPr>
            <a:r>
              <a:rPr lang="ko-KR" altLang="en-US" sz="1000" dirty="0"/>
              <a:t>“선택할 개체 이름을 입력하십시오</a:t>
            </a:r>
            <a:r>
              <a:rPr lang="en-US" altLang="ko-KR" sz="1000" dirty="0"/>
              <a:t>(</a:t>
            </a:r>
            <a:r>
              <a:rPr lang="ko-KR" altLang="en-US" sz="1000" dirty="0"/>
              <a:t>예제</a:t>
            </a:r>
            <a:r>
              <a:rPr lang="en-US" altLang="ko-KR" sz="1000" dirty="0"/>
              <a:t>)(E)."</a:t>
            </a:r>
            <a:r>
              <a:rPr lang="ko-KR" altLang="en-US" sz="1000" dirty="0"/>
              <a:t>에 </a:t>
            </a:r>
            <a:r>
              <a:rPr lang="en-US" altLang="ko-KR" sz="1000" dirty="0"/>
              <a:t>'Everyone' </a:t>
            </a:r>
            <a:r>
              <a:rPr lang="ko-KR" altLang="en-US" sz="1000" dirty="0"/>
              <a:t>입력 후 ”이름 확인</a:t>
            </a:r>
            <a:r>
              <a:rPr lang="en-US" altLang="ko-KR" sz="1000" dirty="0"/>
              <a:t>(C)" </a:t>
            </a:r>
            <a:r>
              <a:rPr lang="ko-KR" altLang="en-US" sz="1000" dirty="0"/>
              <a:t>버튼 클릭</a:t>
            </a: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6"/>
            </a:pPr>
            <a:r>
              <a:rPr lang="en-US" altLang="ko-KR" sz="1000" dirty="0"/>
              <a:t>“</a:t>
            </a:r>
            <a:r>
              <a:rPr lang="ko-KR" altLang="en-US" sz="1000" dirty="0"/>
              <a:t>확인” 버튼 클릭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5181C1-A909-4958-858C-72991493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54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C4FA33-4264-4A55-9A6D-1173E181E08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FCD009-E5BB-402C-977B-4BFF601363A0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8A8E35-4FB7-44EC-A763-F26B66C52B9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" name="화살표: 오른쪽 10">
              <a:hlinkClick r:id="" action="ppaction://noaction"/>
              <a:extLst>
                <a:ext uri="{FF2B5EF4-FFF2-40B4-BE49-F238E27FC236}">
                  <a16:creationId xmlns:a16="http://schemas.microsoft.com/office/drawing/2014/main" id="{D1E9A011-0600-4509-B801-FABFB259CCC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5">
            <a:extLst>
              <a:ext uri="{FF2B5EF4-FFF2-40B4-BE49-F238E27FC236}">
                <a16:creationId xmlns:a16="http://schemas.microsoft.com/office/drawing/2014/main" id="{4A2F8D28-409B-46E8-86BE-F0D9031C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8" y="714746"/>
            <a:ext cx="45339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9DA4E0BB-8A59-45A8-A3B5-B5D65C59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97" y="966214"/>
            <a:ext cx="5019040" cy="492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26D91B7-44E7-48C7-9D14-B6D93A9AD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666" y="48777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8. </a:t>
            </a:r>
            <a:r>
              <a:rPr lang="ko-KR" altLang="en-US" sz="1000" dirty="0"/>
              <a:t> “모든 </a:t>
            </a:r>
            <a:r>
              <a:rPr lang="ko-KR" altLang="en-US" sz="1000" dirty="0" err="1"/>
              <a:t>권한”에</a:t>
            </a:r>
            <a:r>
              <a:rPr lang="ko-KR" altLang="en-US" sz="1000" dirty="0"/>
              <a:t> 대해 “허용” 클릭 후 “확인” 버튼 클릭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4572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9.  "navy06 </a:t>
            </a:r>
            <a:r>
              <a:rPr lang="ko-KR" altLang="en-US" sz="1000" dirty="0"/>
              <a:t>속성“ 다이얼로그에서 ”확인“ 버튼 클릭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5181C1-A909-4958-858C-729914937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025" y="3754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C4FA33-4264-4A55-9A6D-1173E181E087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9FCD009-E5BB-402C-977B-4BFF601363A0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8A8E35-4FB7-44EC-A763-F26B66C52B9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" name="화살표: 오른쪽 10">
              <a:hlinkClick r:id="" action="ppaction://noaction"/>
              <a:extLst>
                <a:ext uri="{FF2B5EF4-FFF2-40B4-BE49-F238E27FC236}">
                  <a16:creationId xmlns:a16="http://schemas.microsoft.com/office/drawing/2014/main" id="{D1E9A011-0600-4509-B801-FABFB259CCC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9">
            <a:extLst>
              <a:ext uri="{FF2B5EF4-FFF2-40B4-BE49-F238E27FC236}">
                <a16:creationId xmlns:a16="http://schemas.microsoft.com/office/drawing/2014/main" id="{3C582FD6-4019-4587-B985-28F69B007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8" y="754603"/>
            <a:ext cx="4533900" cy="5745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0FCD5B-51C9-4B01-984B-0C89AC962054}"/>
              </a:ext>
            </a:extLst>
          </p:cNvPr>
          <p:cNvSpPr txBox="1">
            <a:spLocks/>
          </p:cNvSpPr>
          <p:nvPr/>
        </p:nvSpPr>
        <p:spPr>
          <a:xfrm>
            <a:off x="6183086" y="956007"/>
            <a:ext cx="5616792" cy="55440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 </a:t>
            </a:r>
            <a:r>
              <a:rPr lang="ko-KR" altLang="en-US" sz="1000" dirty="0"/>
              <a:t>명령 프롬프트 실행 후 ‘</a:t>
            </a:r>
            <a:r>
              <a:rPr lang="en-US" altLang="ko-KR" sz="1000" dirty="0"/>
              <a:t>check’ </a:t>
            </a:r>
            <a:r>
              <a:rPr lang="ko-KR" altLang="en-US" sz="1000" dirty="0"/>
              <a:t>입력 및 </a:t>
            </a:r>
            <a:r>
              <a:rPr lang="ko-KR" altLang="en-US" sz="1000" dirty="0" err="1"/>
              <a:t>키코드</a:t>
            </a:r>
            <a:r>
              <a:rPr lang="ko-KR" altLang="en-US" sz="1000" dirty="0"/>
              <a:t> 획득</a:t>
            </a:r>
          </a:p>
        </p:txBody>
      </p:sp>
    </p:spTree>
    <p:extLst>
      <p:ext uri="{BB962C8B-B14F-4D97-AF65-F5344CB8AC3E}">
        <p14:creationId xmlns:p14="http://schemas.microsoft.com/office/powerpoint/2010/main" val="3794472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/Theory/T15 </a:t>
            </a:r>
            <a:br>
              <a:rPr lang="en-US" altLang="ko-KR" dirty="0"/>
            </a:br>
            <a:r>
              <a:rPr lang="en-US" altLang="ko-KR" dirty="0"/>
              <a:t> Linux… </a:t>
            </a:r>
            <a:r>
              <a:rPr lang="ko-KR" altLang="en-US" dirty="0"/>
              <a:t>왜 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TmaxSoft - Better Technology, Better Tomorrow - 스토리 T">
            <a:extLst>
              <a:ext uri="{FF2B5EF4-FFF2-40B4-BE49-F238E27FC236}">
                <a16:creationId xmlns:a16="http://schemas.microsoft.com/office/drawing/2014/main" id="{9BBA84FF-6648-4DF9-A4B7-71EA069AD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40" y="2242268"/>
            <a:ext cx="5880654" cy="377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5F0E57-F862-4F75-8241-9A14E7F86023}"/>
              </a:ext>
            </a:extLst>
          </p:cNvPr>
          <p:cNvSpPr txBox="1"/>
          <p:nvPr/>
        </p:nvSpPr>
        <p:spPr>
          <a:xfrm>
            <a:off x="2261154" y="6130751"/>
            <a:ext cx="290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서버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시장 전망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8378E-E23B-438D-8E97-D8B4E3DFDD3E}"/>
              </a:ext>
            </a:extLst>
          </p:cNvPr>
          <p:cNvSpPr txBox="1"/>
          <p:nvPr/>
        </p:nvSpPr>
        <p:spPr>
          <a:xfrm>
            <a:off x="6952091" y="1618167"/>
            <a:ext cx="4481762" cy="346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리눅스의 장점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/>
              <a:t>이식성</a:t>
            </a:r>
            <a:r>
              <a:rPr lang="en-US" altLang="ko-KR" sz="1600" dirty="0"/>
              <a:t>, </a:t>
            </a:r>
            <a:r>
              <a:rPr lang="ko-KR" altLang="en-US" sz="1600" dirty="0"/>
              <a:t>확장성 좋음 </a:t>
            </a:r>
            <a:r>
              <a:rPr lang="en-US" altLang="ko-KR" sz="1600" dirty="0"/>
              <a:t>( c, </a:t>
            </a:r>
            <a:r>
              <a:rPr lang="ko-KR" altLang="en-US" sz="1600" dirty="0"/>
              <a:t>기계어 구성</a:t>
            </a:r>
            <a:r>
              <a:rPr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풍부한 소프트웨어 개발 환경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오픈소스 </a:t>
            </a:r>
            <a:r>
              <a:rPr lang="en-US" altLang="ko-KR" sz="1600" dirty="0"/>
              <a:t>=&gt;</a:t>
            </a:r>
            <a:r>
              <a:rPr lang="ko-KR" altLang="en-US" sz="1600" dirty="0"/>
              <a:t> 버그 패치 활발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완성도가 높음</a:t>
            </a:r>
            <a:r>
              <a:rPr lang="en-US" altLang="ko-KR" sz="1600" dirty="0"/>
              <a:t>, </a:t>
            </a:r>
            <a:r>
              <a:rPr lang="ko-KR" altLang="en-US" sz="1600" dirty="0"/>
              <a:t>보안성 우수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가벼움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무료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맥북이 예쁨</a:t>
            </a:r>
          </a:p>
        </p:txBody>
      </p:sp>
      <p:pic>
        <p:nvPicPr>
          <p:cNvPr id="1032" name="Picture 8" descr="애플, 13인치 맥북프로 출시…&quot;10세대 인텔 CPU 탑재&quot;">
            <a:hlinkClick r:id="" action="ppaction://noaction"/>
            <a:extLst>
              <a:ext uri="{FF2B5EF4-FFF2-40B4-BE49-F238E27FC236}">
                <a16:creationId xmlns:a16="http://schemas.microsoft.com/office/drawing/2014/main" id="{B15A9734-BAF9-493D-AE1E-6D2202D73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397" y="4320182"/>
            <a:ext cx="2532807" cy="167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9B50C1-E872-40FF-88FA-57CC760325C4}"/>
              </a:ext>
            </a:extLst>
          </p:cNvPr>
          <p:cNvSpPr txBox="1"/>
          <p:nvPr/>
        </p:nvSpPr>
        <p:spPr>
          <a:xfrm>
            <a:off x="8893146" y="6020588"/>
            <a:ext cx="237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Linux File System =&gt;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48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/T3</a:t>
            </a: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/Def </a:t>
            </a:r>
            <a:br>
              <a:rPr lang="en-US" altLang="ko-KR" dirty="0"/>
            </a:b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파일 시스템 이란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?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6AFEC2E0-DA0B-4212-8980-BCA7FEFAE1E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AD373-7753-4C96-B8AC-6E8251D91388}"/>
              </a:ext>
            </a:extLst>
          </p:cNvPr>
          <p:cNvSpPr txBox="1"/>
          <p:nvPr/>
        </p:nvSpPr>
        <p:spPr>
          <a:xfrm>
            <a:off x="1286378" y="1907769"/>
            <a:ext cx="918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dirty="0">
                <a:solidFill>
                  <a:srgbClr val="FF0000"/>
                </a:solidFill>
                <a:effectLst/>
                <a:latin typeface="Noto Sans"/>
              </a:rPr>
              <a:t>운영체제</a:t>
            </a:r>
            <a:r>
              <a:rPr lang="ko-KR" altLang="en-US" b="1" i="0" dirty="0">
                <a:effectLst/>
                <a:latin typeface="Noto Sans"/>
              </a:rPr>
              <a:t>가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Noto Sans"/>
              </a:rPr>
              <a:t>파일</a:t>
            </a:r>
            <a:r>
              <a:rPr lang="ko-KR" altLang="en-US" b="1" i="0" dirty="0">
                <a:effectLst/>
                <a:latin typeface="Noto Sans"/>
              </a:rPr>
              <a:t>이나 자료를 쉽게 발견 및 접근할 수 있도록 </a:t>
            </a:r>
            <a:r>
              <a:rPr lang="ko-KR" altLang="en-US" b="1" i="0" dirty="0">
                <a:solidFill>
                  <a:srgbClr val="FF0000"/>
                </a:solidFill>
                <a:effectLst/>
                <a:latin typeface="Noto Sans"/>
              </a:rPr>
              <a:t>보관 또는 조직</a:t>
            </a:r>
            <a:r>
              <a:rPr lang="ko-KR" altLang="en-US" b="1" i="0" dirty="0">
                <a:effectLst/>
                <a:latin typeface="Noto Sans"/>
              </a:rPr>
              <a:t>하는 체제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0CAAA6-B1B6-4348-A091-D9D6A83E0824}"/>
              </a:ext>
            </a:extLst>
          </p:cNvPr>
          <p:cNvSpPr/>
          <p:nvPr/>
        </p:nvSpPr>
        <p:spPr>
          <a:xfrm>
            <a:off x="6214308" y="2890663"/>
            <a:ext cx="3759869" cy="3122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Disk</a:t>
            </a:r>
            <a:endParaRPr lang="ko-KR" altLang="en-US" dirty="0"/>
          </a:p>
        </p:txBody>
      </p:sp>
      <p:pic>
        <p:nvPicPr>
          <p:cNvPr id="12" name="Picture 10" descr="문서 아이콘 이미지 검색결과">
            <a:extLst>
              <a:ext uri="{FF2B5EF4-FFF2-40B4-BE49-F238E27FC236}">
                <a16:creationId xmlns:a16="http://schemas.microsoft.com/office/drawing/2014/main" id="{6815EC2D-86AB-4A3F-8F84-3639FB6B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17" y="3333223"/>
            <a:ext cx="659366" cy="65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547BD-6B6F-480B-B7D0-FEDEAF5FA2D0}"/>
              </a:ext>
            </a:extLst>
          </p:cNvPr>
          <p:cNvSpPr txBox="1"/>
          <p:nvPr/>
        </p:nvSpPr>
        <p:spPr>
          <a:xfrm>
            <a:off x="1427568" y="3026021"/>
            <a:ext cx="917912" cy="26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/>
              <a:t>/test/myfile</a:t>
            </a:r>
            <a:endParaRPr lang="ko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7D836-F87F-46B1-B507-D95EAC30BDD8}"/>
              </a:ext>
            </a:extLst>
          </p:cNvPr>
          <p:cNvSpPr txBox="1"/>
          <p:nvPr/>
        </p:nvSpPr>
        <p:spPr>
          <a:xfrm>
            <a:off x="6564229" y="3678528"/>
            <a:ext cx="975558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/>
              <a:t>Helloworld</a:t>
            </a:r>
            <a:r>
              <a:rPr lang="en-US" altLang="ko-KR" sz="1100" dirty="0"/>
              <a:t>!</a:t>
            </a:r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B95A5C-73FC-4D3E-8FEB-28680A77472D}"/>
              </a:ext>
            </a:extLst>
          </p:cNvPr>
          <p:cNvSpPr/>
          <p:nvPr/>
        </p:nvSpPr>
        <p:spPr>
          <a:xfrm>
            <a:off x="4687306" y="3041058"/>
            <a:ext cx="975559" cy="2807339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File System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4AA0BB-ACC8-49EC-80D5-4F872F94BC90}"/>
              </a:ext>
            </a:extLst>
          </p:cNvPr>
          <p:cNvSpPr/>
          <p:nvPr/>
        </p:nvSpPr>
        <p:spPr>
          <a:xfrm>
            <a:off x="4687305" y="3647283"/>
            <a:ext cx="975559" cy="130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4079D95-FA84-45BD-8310-90CF4A1AF1DE}"/>
              </a:ext>
            </a:extLst>
          </p:cNvPr>
          <p:cNvCxnSpPr>
            <a:cxnSpLocks/>
            <a:stCxn id="11" idx="3"/>
            <a:endCxn id="35" idx="1"/>
          </p:cNvCxnSpPr>
          <p:nvPr/>
        </p:nvCxnSpPr>
        <p:spPr>
          <a:xfrm>
            <a:off x="2345480" y="3156826"/>
            <a:ext cx="724093" cy="255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AEB3215-377F-484D-B03F-8C3440584AC6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5662864" y="3712686"/>
            <a:ext cx="901365" cy="96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2B75BB-5636-435E-A1EE-0295193354FB}"/>
              </a:ext>
            </a:extLst>
          </p:cNvPr>
          <p:cNvSpPr/>
          <p:nvPr/>
        </p:nvSpPr>
        <p:spPr>
          <a:xfrm>
            <a:off x="3069573" y="3041057"/>
            <a:ext cx="975559" cy="217067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91E936-BF42-4616-9AED-D38326918EB6}"/>
              </a:ext>
            </a:extLst>
          </p:cNvPr>
          <p:cNvSpPr/>
          <p:nvPr/>
        </p:nvSpPr>
        <p:spPr>
          <a:xfrm>
            <a:off x="3069573" y="3346584"/>
            <a:ext cx="975559" cy="130805"/>
          </a:xfrm>
          <a:prstGeom prst="rect">
            <a:avLst/>
          </a:prstGeom>
          <a:solidFill>
            <a:srgbClr val="F743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1" name="직선 화살표 연결선 2050">
            <a:extLst>
              <a:ext uri="{FF2B5EF4-FFF2-40B4-BE49-F238E27FC236}">
                <a16:creationId xmlns:a16="http://schemas.microsoft.com/office/drawing/2014/main" id="{7507ABA9-23A4-47B7-A2A2-D9D7074E62B6}"/>
              </a:ext>
            </a:extLst>
          </p:cNvPr>
          <p:cNvCxnSpPr>
            <a:cxnSpLocks/>
            <a:stCxn id="35" idx="3"/>
            <a:endCxn id="21" idx="1"/>
          </p:cNvCxnSpPr>
          <p:nvPr/>
        </p:nvCxnSpPr>
        <p:spPr>
          <a:xfrm>
            <a:off x="4045132" y="3411987"/>
            <a:ext cx="642173" cy="300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7" name="직사각형 2066">
            <a:extLst>
              <a:ext uri="{FF2B5EF4-FFF2-40B4-BE49-F238E27FC236}">
                <a16:creationId xmlns:a16="http://schemas.microsoft.com/office/drawing/2014/main" id="{8C758543-1E2F-4809-91B0-5BDCBE17BB5E}"/>
              </a:ext>
            </a:extLst>
          </p:cNvPr>
          <p:cNvSpPr/>
          <p:nvPr/>
        </p:nvSpPr>
        <p:spPr>
          <a:xfrm>
            <a:off x="1375126" y="2941720"/>
            <a:ext cx="1032720" cy="11309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6F3793-A531-4CE8-8CA3-6758CCB93D35}"/>
              </a:ext>
            </a:extLst>
          </p:cNvPr>
          <p:cNvSpPr txBox="1"/>
          <p:nvPr/>
        </p:nvSpPr>
        <p:spPr>
          <a:xfrm>
            <a:off x="1556841" y="2688732"/>
            <a:ext cx="659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&lt;User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BD3273-C6E7-4C46-BB25-A59FF0F81951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D666794-A86E-4C60-83E1-944F40D780D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6C1E8-7C7F-4A0E-A6F3-692D368D17FD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2" name="화살표: 오른쪽 21">
              <a:hlinkClick r:id="" action="ppaction://noaction"/>
              <a:extLst>
                <a:ext uri="{FF2B5EF4-FFF2-40B4-BE49-F238E27FC236}">
                  <a16:creationId xmlns:a16="http://schemas.microsoft.com/office/drawing/2014/main" id="{5545ECC6-1989-4C07-AC79-D9E28CD42E03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86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/Theory/T3/FSSTND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표준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063FD4-1F54-40FE-A3C3-A59EFABA0BFC}"/>
              </a:ext>
            </a:extLst>
          </p:cNvPr>
          <p:cNvGrpSpPr/>
          <p:nvPr/>
        </p:nvGrpSpPr>
        <p:grpSpPr>
          <a:xfrm>
            <a:off x="4965791" y="2109127"/>
            <a:ext cx="3664276" cy="1056381"/>
            <a:chOff x="1520863" y="2529618"/>
            <a:chExt cx="3664276" cy="105638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4AE00E6-AD69-4DAE-87CD-46062ADE7F42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/bin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8C1FDB-A0C7-4698-9605-5CC477623B51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 시스템에서 가장 많이 사용되는 디렉토리 중 하나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기본 명령어 파일들이 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2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진수의 형태로 모여 있는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대부분의 일반적인 명령어들 포함</a:t>
              </a:r>
              <a:endParaRPr lang="ko-KR" altLang="en-US" sz="100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E3EB499-195E-4017-8133-567E340C22E7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기본 실행 명령어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37EA29DF-F8D2-4555-B80F-052ABC521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1269" r="13451" b="4377"/>
          <a:stretch/>
        </p:blipFill>
        <p:spPr bwMode="auto">
          <a:xfrm>
            <a:off x="580444" y="1709043"/>
            <a:ext cx="3983183" cy="48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76ADAE-1FE2-4A85-95B3-B65981CB1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" r="53289" b="1649"/>
          <a:stretch/>
        </p:blipFill>
        <p:spPr>
          <a:xfrm>
            <a:off x="4965791" y="3415652"/>
            <a:ext cx="6480893" cy="2805055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A2B4B89-DA9C-484A-A1D2-77AC4213398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31836" y="2255928"/>
            <a:ext cx="5339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90FC02-9E16-41F1-AB3D-96A41E23A856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6572B2-86C3-461A-8D74-130264C9DB5E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CF748D-4E10-4098-9B86-275F8BCE1E36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화살표: 오른쪽 15">
              <a:hlinkClick r:id="" action="ppaction://noaction"/>
              <a:extLst>
                <a:ext uri="{FF2B5EF4-FFF2-40B4-BE49-F238E27FC236}">
                  <a16:creationId xmlns:a16="http://schemas.microsoft.com/office/drawing/2014/main" id="{A4E679C0-0622-4BF4-8F8A-0AAAE4F96CAF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DD49C3C3-8D23-4547-A872-FE2B4F2B1CC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/T3/FSSTND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표준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5024397-6C5F-474C-85A3-0C0AF9A51530}"/>
              </a:ext>
            </a:extLst>
          </p:cNvPr>
          <p:cNvGrpSpPr/>
          <p:nvPr/>
        </p:nvGrpSpPr>
        <p:grpSpPr>
          <a:xfrm>
            <a:off x="482391" y="4291098"/>
            <a:ext cx="3664276" cy="1056381"/>
            <a:chOff x="1520863" y="2529618"/>
            <a:chExt cx="3664276" cy="105638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A7C7DDC-9B14-4B1E-BA14-6912EBE266DB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/media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FB5443-D50C-4B90-B542-41C5EB7C6A01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CD/DVD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또는 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FDD, USB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등이 임시로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마운트되는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역할 수행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가상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머신으로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리눅스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설치시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비어있음</a:t>
              </a:r>
              <a:endParaRPr lang="ko-KR" altLang="en-US" sz="1000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2D446D4-1D19-4AE8-B117-49D7115155AA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임시 마운트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D2BC99-C4B4-41BF-BECE-C88F7C2AD8EF}"/>
              </a:ext>
            </a:extLst>
          </p:cNvPr>
          <p:cNvGrpSpPr/>
          <p:nvPr/>
        </p:nvGrpSpPr>
        <p:grpSpPr>
          <a:xfrm>
            <a:off x="482391" y="3061636"/>
            <a:ext cx="3664276" cy="1056381"/>
            <a:chOff x="1520863" y="2529618"/>
            <a:chExt cx="3664276" cy="10563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86245C-E4E2-4801-BD7C-2863AF3837E8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/etc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680995-63CC-4A62-87F7-35F5498BA431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 시스템에 대한 환경 설정과 관련된 파일 및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사용자 관리를 위한 암호 관련 파일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,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네트워크 정보를 보유한 파일 등 시스템 관리에 전반적인 파일들 존재</a:t>
              </a:r>
              <a:endParaRPr lang="ko-KR" altLang="en-US" sz="1000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D815C4B-FF2C-4247-B23C-D78142E223E6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시스템 설정 파일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D5FEBB-20F7-46BD-9113-175881AFED7A}"/>
              </a:ext>
            </a:extLst>
          </p:cNvPr>
          <p:cNvGrpSpPr/>
          <p:nvPr/>
        </p:nvGrpSpPr>
        <p:grpSpPr>
          <a:xfrm>
            <a:off x="482391" y="1835474"/>
            <a:ext cx="3664276" cy="1055356"/>
            <a:chOff x="1520863" y="2529618"/>
            <a:chExt cx="3664276" cy="105535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CD9D72-FA92-48D8-B072-FEAECB46DD35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9EDD0F-90CB-4947-89C3-EB57DB54B0EA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5079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리눅스 시스템의 최상위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디렉토리 구조의 시작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리눅스는 루트</a:t>
              </a:r>
              <a:r>
                <a:rPr lang="en-US" altLang="ko-KR" sz="1000" dirty="0"/>
                <a:t>(/)</a:t>
              </a:r>
              <a:r>
                <a:rPr lang="ko-KR" altLang="en-US" sz="1000" dirty="0"/>
                <a:t>를 기준으로 디렉토리를 생성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47BC9CE-9F4A-4406-A6F5-2D20D055BE83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</a:rPr>
                <a:t>루트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</a:rPr>
                <a:t>(Root)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</a:rPr>
                <a:t>디렉토리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4747D3D-08A0-46E2-B558-BBAEB9BCC0FF}"/>
              </a:ext>
            </a:extLst>
          </p:cNvPr>
          <p:cNvGrpSpPr/>
          <p:nvPr/>
        </p:nvGrpSpPr>
        <p:grpSpPr>
          <a:xfrm>
            <a:off x="482391" y="5525334"/>
            <a:ext cx="3664276" cy="1059652"/>
            <a:chOff x="1520863" y="2529618"/>
            <a:chExt cx="3664276" cy="105965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A4A72D9-83CC-478F-B422-681B0DA5F4CB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/home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0A93174-3291-480C-A251-FEB9851EABCF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9375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시스템 계정을 사용하는 사용자들의 홈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FTP, www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등과 같은 서비스 디렉토리들 저장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원격접속을 시도하는 사용자들을 위한 공간으로 사용</a:t>
              </a:r>
              <a:endParaRPr lang="ko-KR" altLang="en-US" sz="1000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66DC359-8AEE-46DD-9F7D-55DCA56DE377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일반 사용자들의 홈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53AEE22-AA5F-4762-A2BC-6D4E6522DC13}"/>
              </a:ext>
            </a:extLst>
          </p:cNvPr>
          <p:cNvGrpSpPr/>
          <p:nvPr/>
        </p:nvGrpSpPr>
        <p:grpSpPr>
          <a:xfrm>
            <a:off x="4319089" y="4291098"/>
            <a:ext cx="3664276" cy="1056381"/>
            <a:chOff x="1520863" y="2529618"/>
            <a:chExt cx="3664276" cy="105638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3917340-CEB3-4D0F-8233-22317DEF3BA3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usr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F7BD66-CBE8-4CA6-8067-31994C3C3B50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사용자가 사용할 응용 패키지 프로그램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설치시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사용</a:t>
              </a:r>
              <a:endParaRPr lang="en-US" altLang="ko-KR" sz="1000" b="0" i="0" dirty="0">
                <a:solidFill>
                  <a:srgbClr val="222222"/>
                </a:solidFill>
                <a:effectLst/>
                <a:latin typeface="Source Sans Pro" panose="020B0604020202020204" pitchFamily="34" charset="0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윈도우 운영체제에서의 </a:t>
              </a:r>
              <a:r>
                <a:rPr lang="en-US" altLang="ko-KR" sz="1000" dirty="0"/>
                <a:t>[</a:t>
              </a:r>
              <a:r>
                <a:rPr lang="en-US" altLang="ko-KR" sz="1000"/>
                <a:t>Program Files</a:t>
              </a:r>
              <a:r>
                <a:rPr lang="en-US" altLang="ko-KR" sz="1000" dirty="0"/>
                <a:t>]</a:t>
              </a:r>
              <a:r>
                <a:rPr lang="ko-KR" altLang="en-US" sz="1000" dirty="0"/>
                <a:t>와 같은 역할</a:t>
              </a:r>
              <a:endParaRPr lang="en-US" altLang="ko-KR" sz="1000" dirty="0"/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시스템에 사용되는 응용 프로그램들이 설치되는 디렉토리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2DCE005-2853-48B1-BAA1-77E63FDA952C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응용 패키지 프로그램 설치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BF5C38C-6269-4D59-9A7C-A5369356BFCE}"/>
              </a:ext>
            </a:extLst>
          </p:cNvPr>
          <p:cNvGrpSpPr/>
          <p:nvPr/>
        </p:nvGrpSpPr>
        <p:grpSpPr>
          <a:xfrm>
            <a:off x="4319089" y="3061636"/>
            <a:ext cx="3664276" cy="1056381"/>
            <a:chOff x="1520863" y="2529618"/>
            <a:chExt cx="3664276" cy="1056381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B41DAB3-C286-4D99-A592-EC58B46B18BF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/boot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EC8257-640D-4F86-9F0B-2241BCEACE07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 커널이 저장되어 있는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각종 리눅스 부트에 필요한 부팅 지원 파일들</a:t>
              </a:r>
              <a:endParaRPr lang="ko-KR" altLang="en-US" sz="1000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A367CB3-342B-46F3-95F5-538E0ECCD619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부팅 관련 파일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4525A49-2BBB-4ECD-9B70-D98F12FB9F74}"/>
              </a:ext>
            </a:extLst>
          </p:cNvPr>
          <p:cNvGrpSpPr/>
          <p:nvPr/>
        </p:nvGrpSpPr>
        <p:grpSpPr>
          <a:xfrm>
            <a:off x="4319089" y="1835474"/>
            <a:ext cx="3664276" cy="1056381"/>
            <a:chOff x="1520863" y="2529618"/>
            <a:chExt cx="3664276" cy="105638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AC8B778-0079-4E48-B82F-53909D2679EE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/bin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0ADF82-B62C-4AB8-BADA-6350164A1BBD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 시스템에서 가장 많이 사용되는 디렉토리 중 하나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기본 명령어 파일들이 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2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진수의 형태로 모여 있는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대부분의 일반적인 명령어들 포함</a:t>
              </a:r>
              <a:endParaRPr lang="ko-KR" altLang="en-US" sz="10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E23CB1F-C6AB-4E3A-8162-AB1739143006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기본 실행 명령어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1F48A66-85A2-4532-AA9B-B6801194013D}"/>
              </a:ext>
            </a:extLst>
          </p:cNvPr>
          <p:cNvGrpSpPr/>
          <p:nvPr/>
        </p:nvGrpSpPr>
        <p:grpSpPr>
          <a:xfrm>
            <a:off x="4319089" y="5525334"/>
            <a:ext cx="3664276" cy="1059652"/>
            <a:chOff x="1520863" y="2529618"/>
            <a:chExt cx="3664276" cy="105965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74AE4DA-36E7-497D-8588-2DF6B7281A59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solidFill>
                    <a:schemeClr val="tx1"/>
                  </a:solidFill>
                </a:rPr>
                <a:t>/dev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B7D2BF4-40B5-4C51-90C1-FE9CBB30F952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9375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장치 드라이버들 저장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리눅스에서는 각종 장치들을 하나의 파일로 취급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각 장치를 설치하는데 필요한 </a:t>
              </a:r>
              <a:r>
                <a:rPr lang="ko-KR" altLang="en-US" sz="1000" dirty="0">
                  <a:solidFill>
                    <a:srgbClr val="222222"/>
                  </a:solidFill>
                  <a:latin typeface="Source Sans Pro" panose="020B0604020202020204" pitchFamily="34" charset="0"/>
                </a:rPr>
                <a:t>정보 저장</a:t>
              </a:r>
              <a:endParaRPr lang="ko-KR" altLang="en-US" sz="1000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20B6BB1F-0289-4065-A80D-0D85921A3A3C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시스템 디바이스 장치 파일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74F29DD-3899-462E-A32C-917463E58D45}"/>
              </a:ext>
            </a:extLst>
          </p:cNvPr>
          <p:cNvGrpSpPr/>
          <p:nvPr/>
        </p:nvGrpSpPr>
        <p:grpSpPr>
          <a:xfrm>
            <a:off x="8155787" y="4291098"/>
            <a:ext cx="3664276" cy="1056381"/>
            <a:chOff x="1520863" y="2529618"/>
            <a:chExt cx="3664276" cy="105638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B5ACD92-7C90-4010-A82D-8170CC27130D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/lib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DB8345-BFDD-4277-893B-688B0186EC9D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프로그램들의 라이브러리들 존재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,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대부분 공유 라이브러리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평소에는 파일 크기를 줄여서 존재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,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라이브러리 실행 시 풀어서 사용</a:t>
              </a:r>
              <a:endParaRPr lang="ko-KR" altLang="en-US" sz="1000" dirty="0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8BA9BC7-8D35-4DFD-B46B-68D0E84557E7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공유 라이브러리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1BC519B-02C5-4850-82B5-62E79AAB6FAC}"/>
              </a:ext>
            </a:extLst>
          </p:cNvPr>
          <p:cNvGrpSpPr/>
          <p:nvPr/>
        </p:nvGrpSpPr>
        <p:grpSpPr>
          <a:xfrm>
            <a:off x="8155787" y="3061636"/>
            <a:ext cx="3664276" cy="1056381"/>
            <a:chOff x="1520863" y="2529618"/>
            <a:chExt cx="3664276" cy="105638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3367E09-49BC-4079-A387-FFB8979078F7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mnt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22E4E4-56A4-4E92-BD41-CB4FC66E6D40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각종 입출력 장치와 연결할 때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마운트하게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되면 해당 파일 시스템의 내용이 이 디렉토리에 저장됨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가상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머신으로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리눅스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설치시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비어있음</a:t>
              </a:r>
              <a:endParaRPr lang="ko-KR" altLang="en-US" sz="1000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F192640-9628-42F4-999A-494D70D92816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입출력 장치 연결 마운트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CBBCE9-5DE8-43F7-A6C5-7F0A2E6B6989}"/>
              </a:ext>
            </a:extLst>
          </p:cNvPr>
          <p:cNvGrpSpPr/>
          <p:nvPr/>
        </p:nvGrpSpPr>
        <p:grpSpPr>
          <a:xfrm>
            <a:off x="8155787" y="1835474"/>
            <a:ext cx="3664276" cy="1059652"/>
            <a:chOff x="1520863" y="2529618"/>
            <a:chExt cx="3664276" cy="105965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0FC02E-CFA6-4F2D-995D-A50E3EDC750E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sbin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C12769-30F3-4A92-8A31-0B2D505FB24D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9375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시스템 관리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(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부팅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,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복구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, 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보수 등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)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를 위한 명령어들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시스템 운영에 필요한 명령어들 포함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관리자 계정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(root)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만이 사용할 수 있는 명령어들로 구성</a:t>
              </a:r>
              <a:endParaRPr lang="ko-KR" altLang="en-US" sz="10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E046B0E-8283-43EF-BDA3-9AF9BFB6BBB2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시스템 운영 명령어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6EBB465-6195-4D4D-B476-B70753861828}"/>
              </a:ext>
            </a:extLst>
          </p:cNvPr>
          <p:cNvGrpSpPr/>
          <p:nvPr/>
        </p:nvGrpSpPr>
        <p:grpSpPr>
          <a:xfrm>
            <a:off x="8155787" y="5525334"/>
            <a:ext cx="3664276" cy="1056381"/>
            <a:chOff x="1520863" y="2529618"/>
            <a:chExt cx="3664276" cy="105638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DF1377A-259C-4BF0-B09E-E5B9790A430B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/proc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7A644F-F155-4C5F-BB2D-27F0F1C027A8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각종 프로세스와 프로그램 정보 및 </a:t>
              </a:r>
              <a:r>
                <a:rPr lang="ko-KR" altLang="en-US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하드웨어적인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 정보 저장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물리적인 하드디스크 용량을 사용하지 않고 커널에 의해 메모리에 저장됨</a:t>
              </a:r>
              <a:endParaRPr lang="ko-KR" altLang="en-US" sz="1000" dirty="0"/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7BA7E051-526F-4AE0-B18C-AAEE0802502D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가상 파일 시스템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31DD37B-2C66-4863-B72A-A6C4E91F8DC8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B296DD4-EAB8-4897-A9BB-31012B28E754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78954A-4D3D-415A-8A95-C5EFEC00F11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8" name="화살표: 오른쪽 67">
              <a:hlinkClick r:id="" action="ppaction://noaction"/>
              <a:extLst>
                <a:ext uri="{FF2B5EF4-FFF2-40B4-BE49-F238E27FC236}">
                  <a16:creationId xmlns:a16="http://schemas.microsoft.com/office/drawing/2014/main" id="{E63A01F9-0D2F-4C75-8175-907AF0658A4D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화살표: 오른쪽 68">
            <a:hlinkClick r:id="" action="ppaction://noaction"/>
            <a:extLst>
              <a:ext uri="{FF2B5EF4-FFF2-40B4-BE49-F238E27FC236}">
                <a16:creationId xmlns:a16="http://schemas.microsoft.com/office/drawing/2014/main" id="{05F06CBA-1B89-486F-8CBD-34FF4A8660DC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4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/Theory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/T3/FSSTND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표준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1D2BC99-C4B4-41BF-BECE-C88F7C2AD8EF}"/>
              </a:ext>
            </a:extLst>
          </p:cNvPr>
          <p:cNvGrpSpPr/>
          <p:nvPr/>
        </p:nvGrpSpPr>
        <p:grpSpPr>
          <a:xfrm>
            <a:off x="2682932" y="3101682"/>
            <a:ext cx="6826136" cy="1056381"/>
            <a:chOff x="1520863" y="2529618"/>
            <a:chExt cx="3664276" cy="105638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86245C-E4E2-4801-BD7C-2863AF3837E8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lost+found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680995-63CC-4A62-87F7-35F5498BA431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수행 중 파일시스템의 이상 유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/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무를 진단하고 복구하는 프로그램인 </a:t>
              </a:r>
              <a:r>
                <a:rPr lang="en-US" altLang="ko-KR" sz="1000" b="0" i="0" dirty="0" err="1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fsck</a:t>
              </a:r>
              <a:r>
                <a:rPr lang="en-US" altLang="ko-KR" sz="1000" b="0" i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(file system check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)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에 의해 사용되는 디렉토리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일반 사용자 계정으로 로그인한 상태에서는 접근 불가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관리자 계정인 </a:t>
              </a:r>
              <a:r>
                <a:rPr lang="en-US" altLang="ko-KR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root</a:t>
              </a: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로 접속해야 디렉토리의 내용을 볼 수 있음</a:t>
              </a:r>
              <a:endParaRPr lang="ko-KR" altLang="en-US" sz="1000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D815C4B-FF2C-4247-B23C-D78142E223E6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복구 프로그램인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fsck</a:t>
              </a:r>
              <a:r>
                <a:rPr lang="ko-KR" altLang="en-US" sz="1200" dirty="0">
                  <a:solidFill>
                    <a:schemeClr val="tx1"/>
                  </a:solidFill>
                </a:rPr>
                <a:t>에 의해 사용되는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DD5FEBB-20F7-46BD-9113-175881AFED7A}"/>
              </a:ext>
            </a:extLst>
          </p:cNvPr>
          <p:cNvGrpSpPr/>
          <p:nvPr/>
        </p:nvGrpSpPr>
        <p:grpSpPr>
          <a:xfrm>
            <a:off x="482391" y="1835474"/>
            <a:ext cx="3664276" cy="1055356"/>
            <a:chOff x="1520863" y="2529618"/>
            <a:chExt cx="3664276" cy="1055356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DCD9D72-FA92-48D8-B072-FEAECB46DD35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/var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99EDD0F-90CB-4947-89C3-EB57DB54B0EA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5079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시스템에서 사용되는 동적인 파일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변경되는 파일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들 저장</a:t>
              </a:r>
            </a:p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/>
                <a:t>각종 시스템 로그 파일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사용자 로그인에 대한 보안 기록 등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47BC9CE-9F4A-4406-A6F5-2D20D055BE83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가변 자료 저장 디렉토리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4525A49-2BBB-4ECD-9B70-D98F12FB9F74}"/>
              </a:ext>
            </a:extLst>
          </p:cNvPr>
          <p:cNvGrpSpPr/>
          <p:nvPr/>
        </p:nvGrpSpPr>
        <p:grpSpPr>
          <a:xfrm>
            <a:off x="4319089" y="1835474"/>
            <a:ext cx="3664276" cy="1056381"/>
            <a:chOff x="1520863" y="2529618"/>
            <a:chExt cx="3664276" cy="105638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AC8B778-0079-4E48-B82F-53909D2679EE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40ADF82-B62C-4AB8-BADA-6350164A1BBD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6104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프로그램 수행 과정에서의 임시 파일들 저장</a:t>
              </a:r>
              <a:endParaRPr lang="ko-KR" altLang="en-US" sz="10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E23CB1F-C6AB-4E3A-8162-AB1739143006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임시 파일 저장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ECBBCE9-5DE8-43F7-A6C5-7F0A2E6B6989}"/>
              </a:ext>
            </a:extLst>
          </p:cNvPr>
          <p:cNvGrpSpPr/>
          <p:nvPr/>
        </p:nvGrpSpPr>
        <p:grpSpPr>
          <a:xfrm>
            <a:off x="8155787" y="1835474"/>
            <a:ext cx="3664276" cy="1059652"/>
            <a:chOff x="1520863" y="2529618"/>
            <a:chExt cx="3664276" cy="105965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50FC02E-CFA6-4F2D-995D-A50E3EDC750E}"/>
                </a:ext>
              </a:extLst>
            </p:cNvPr>
            <p:cNvSpPr/>
            <p:nvPr/>
          </p:nvSpPr>
          <p:spPr>
            <a:xfrm>
              <a:off x="1520863" y="2529618"/>
              <a:ext cx="769022" cy="293603"/>
            </a:xfrm>
            <a:prstGeom prst="rect">
              <a:avLst/>
            </a:prstGeom>
            <a:solidFill>
              <a:srgbClr val="DCE7ED"/>
            </a:solidFill>
            <a:ln w="19050" cap="rnd">
              <a:solidFill>
                <a:srgbClr val="435D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/opt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C12769-30F3-4A92-8A31-0B2D505FB24D}"/>
                </a:ext>
              </a:extLst>
            </p:cNvPr>
            <p:cNvSpPr txBox="1"/>
            <p:nvPr/>
          </p:nvSpPr>
          <p:spPr>
            <a:xfrm>
              <a:off x="1520863" y="2829895"/>
              <a:ext cx="3664276" cy="759375"/>
            </a:xfrm>
            <a:prstGeom prst="rect">
              <a:avLst/>
            </a:prstGeom>
            <a:noFill/>
            <a:ln w="12700">
              <a:solidFill>
                <a:srgbClr val="435D7B"/>
              </a:solidFill>
            </a:ln>
          </p:spPr>
          <p:txBody>
            <a:bodyPr wrap="square" rtlCol="0">
              <a:noAutofit/>
            </a:bodyPr>
            <a:lstStyle/>
            <a:p>
              <a:pPr marL="171450" indent="-17145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b="0" i="0" dirty="0">
                  <a:solidFill>
                    <a:srgbClr val="222222"/>
                  </a:solidFill>
                  <a:effectLst/>
                  <a:latin typeface="Source Sans Pro" panose="020B0604020202020204" pitchFamily="34" charset="0"/>
                </a:rPr>
                <a:t>리눅스에서 제공되지 않는 프로그램을 추가로 설치할 경우 사용</a:t>
              </a:r>
              <a:endParaRPr lang="ko-KR" altLang="en-US" sz="1000" dirty="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E046B0E-8283-43EF-BDA3-9AF9BFB6BBB2}"/>
                </a:ext>
              </a:extLst>
            </p:cNvPr>
            <p:cNvSpPr/>
            <p:nvPr/>
          </p:nvSpPr>
          <p:spPr>
            <a:xfrm>
              <a:off x="2289885" y="2529618"/>
              <a:ext cx="2895254" cy="293603"/>
            </a:xfrm>
            <a:prstGeom prst="roundRect">
              <a:avLst>
                <a:gd name="adj" fmla="val 0"/>
              </a:avLst>
            </a:prstGeom>
            <a:solidFill>
              <a:srgbClr val="F7F8FC"/>
            </a:solidFill>
            <a:ln w="19050">
              <a:solidFill>
                <a:srgbClr val="435D7B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프로그램 추가 설치 디렉토리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67DEE5-6ED5-4FF6-9EFC-9CDBCBFC56F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DB6CE1D-7113-4415-96B4-1F5404E800B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D0345A-11AC-4610-BFD4-FD13F840ACA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" name="화살표: 오른쪽 31">
              <a:hlinkClick r:id="" action="ppaction://noaction"/>
              <a:extLst>
                <a:ext uri="{FF2B5EF4-FFF2-40B4-BE49-F238E27FC236}">
                  <a16:creationId xmlns:a16="http://schemas.microsoft.com/office/drawing/2014/main" id="{D30E6AE2-A546-4251-99C4-756F3D458231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화살표: 오른쪽 32">
            <a:hlinkClick r:id="" action="ppaction://noaction"/>
            <a:extLst>
              <a:ext uri="{FF2B5EF4-FFF2-40B4-BE49-F238E27FC236}">
                <a16:creationId xmlns:a16="http://schemas.microsoft.com/office/drawing/2014/main" id="{E52962C2-4C27-4F36-A1D8-8B22FB7400A9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/Theory/T3/FSSTND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 시스템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표준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FA94E-CCD7-4648-A43D-CAD68701C96E}"/>
              </a:ext>
            </a:extLst>
          </p:cNvPr>
          <p:cNvSpPr txBox="1"/>
          <p:nvPr/>
        </p:nvSpPr>
        <p:spPr>
          <a:xfrm>
            <a:off x="1496053" y="3328503"/>
            <a:ext cx="4432683" cy="224536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배움의 길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외움의 길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.. 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퀴즈를 </a:t>
            </a:r>
            <a:r>
              <a:rPr lang="ko-KR" altLang="en-US" sz="10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맞추시오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Picture 10" descr="question icon 이미지 검색결과">
            <a:extLst>
              <a:ext uri="{FF2B5EF4-FFF2-40B4-BE49-F238E27FC236}">
                <a16:creationId xmlns:a16="http://schemas.microsoft.com/office/drawing/2014/main" id="{C6269F74-1A27-41D1-9F50-B244F0FB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26425C4-B85E-4D4F-A280-BD0636AF54A7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3" name="Picture 14" descr="appendix icon 이미지 검색결과">
            <a:extLst>
              <a:ext uri="{FF2B5EF4-FFF2-40B4-BE49-F238E27FC236}">
                <a16:creationId xmlns:a16="http://schemas.microsoft.com/office/drawing/2014/main" id="{A886A8A6-5B83-4C20-BDEF-0ADD8E8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35B6F18-0A3C-48F8-A0D8-BD73D0F0FD05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357F2-284A-4536-A555-6DE4AF06ABC6}"/>
              </a:ext>
            </a:extLst>
          </p:cNvPr>
          <p:cNvSpPr txBox="1"/>
          <p:nvPr/>
        </p:nvSpPr>
        <p:spPr>
          <a:xfrm>
            <a:off x="7178875" y="3313578"/>
            <a:ext cx="4432682" cy="2260285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</p:txBody>
      </p:sp>
      <p:pic>
        <p:nvPicPr>
          <p:cNvPr id="16" name="Picture 4" descr="목표 아이콘 이미지 검색결과">
            <a:extLst>
              <a:ext uri="{FF2B5EF4-FFF2-40B4-BE49-F238E27FC236}">
                <a16:creationId xmlns:a16="http://schemas.microsoft.com/office/drawing/2014/main" id="{1B7B33DA-E665-4A71-A081-097499F9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5079D0-1B57-4E80-9D99-848BE7A7BFB7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리눅스의 파일시스템 표준에 대해 알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BD679ED-1343-43C5-9A30-E4BEA16F329C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C0F3A29-C52F-4072-82D7-CBD89DB05E56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0" name="Picture 8" descr="cent os 아이콘 이미지 검색결과">
            <a:extLst>
              <a:ext uri="{FF2B5EF4-FFF2-40B4-BE49-F238E27FC236}">
                <a16:creationId xmlns:a16="http://schemas.microsoft.com/office/drawing/2014/main" id="{3B618E96-3C30-4F78-B6B8-31460E466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B8B374-55FB-4845-B066-25B8CFFA892B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endParaRPr lang="ko-KR" altLang="en-US" sz="10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300256-1BAB-4DE7-9F8A-EEE40BD3F94A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C8BA885-3BC5-4F40-A92C-331C71A8150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CA1488-B427-44A0-92F2-7C9D289A9E80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6" name="화살표: 오른쪽 25">
              <a:hlinkClick r:id="" action="ppaction://noaction"/>
              <a:extLst>
                <a:ext uri="{FF2B5EF4-FFF2-40B4-BE49-F238E27FC236}">
                  <a16:creationId xmlns:a16="http://schemas.microsoft.com/office/drawing/2014/main" id="{13357DF4-74C4-4D7B-88C5-7C1A7126524C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화살표: 오른쪽 27">
            <a:hlinkClick r:id="" action="ppaction://noaction"/>
            <a:extLst>
              <a:ext uri="{FF2B5EF4-FFF2-40B4-BE49-F238E27FC236}">
                <a16:creationId xmlns:a16="http://schemas.microsoft.com/office/drawing/2014/main" id="{21455052-D21A-4F0E-9447-54E28263AA3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78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/Theory/T3/FSSTND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리눅스 파일시스템 표준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4FD72-038E-4245-96EE-CA4710BB00E8}"/>
              </a:ext>
            </a:extLst>
          </p:cNvPr>
          <p:cNvSpPr txBox="1"/>
          <p:nvPr/>
        </p:nvSpPr>
        <p:spPr>
          <a:xfrm>
            <a:off x="325284" y="2268428"/>
            <a:ext cx="11720338" cy="18571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743BB"/>
                </a:solidFill>
              </a:rPr>
              <a:t>Question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리눅스 기본 명령어들을 보고 싶다</a:t>
            </a:r>
            <a:r>
              <a:rPr lang="en-US" altLang="ko-KR" sz="1200" dirty="0"/>
              <a:t>. </a:t>
            </a:r>
            <a:r>
              <a:rPr lang="ko-KR" altLang="en-US" sz="1200" dirty="0"/>
              <a:t>리눅스 표준 계층구조 중 처음에 어떤 경로를 들어가야 하는가</a:t>
            </a:r>
            <a:r>
              <a:rPr lang="en-US" altLang="ko-KR" sz="1200" dirty="0"/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컴퓨터에 누가 접속했는지 기록을 보고 싶다</a:t>
            </a:r>
            <a:r>
              <a:rPr lang="en-US" altLang="ko-KR" sz="1200" dirty="0"/>
              <a:t>. </a:t>
            </a:r>
            <a:r>
              <a:rPr lang="ko-KR" altLang="en-US" sz="1200" dirty="0"/>
              <a:t>리눅스 표준 계층구조 중 처음에 어떤 경로를 들어가야 하는가</a:t>
            </a:r>
            <a:r>
              <a:rPr lang="en-US" altLang="ko-KR" sz="1200" dirty="0"/>
              <a:t>? </a:t>
            </a:r>
            <a:endParaRPr lang="en-US" altLang="ko-KR" sz="12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공유 라이브러리 디렉토리는 어떤 경로에 있는가</a:t>
            </a:r>
            <a:r>
              <a:rPr lang="en-US" altLang="ko-KR" sz="1200" dirty="0"/>
              <a:t>? </a:t>
            </a:r>
            <a:endParaRPr lang="en-US" altLang="ko-KR" sz="1200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사용자가 설치한 응용 패키지 프로그램은 보통 어느 경로에 저장되는가</a:t>
            </a:r>
            <a:r>
              <a:rPr lang="en-US" altLang="ko-KR" sz="1200" dirty="0"/>
              <a:t>? </a:t>
            </a:r>
            <a:endParaRPr lang="en-US" altLang="ko-KR" sz="1200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/>
              <a:t>부팅 파일이 </a:t>
            </a:r>
            <a:r>
              <a:rPr lang="ko-KR" altLang="en-US" sz="1200" dirty="0" err="1"/>
              <a:t>재대로</a:t>
            </a:r>
            <a:r>
              <a:rPr lang="ko-KR" altLang="en-US" sz="1200" dirty="0"/>
              <a:t> 복구되었는지 확인하고 싶다</a:t>
            </a:r>
            <a:r>
              <a:rPr lang="en-US" altLang="ko-KR" sz="1200" dirty="0"/>
              <a:t>.</a:t>
            </a:r>
            <a:r>
              <a:rPr lang="ko-KR" altLang="en-US" sz="1200" dirty="0"/>
              <a:t> 리눅스 표준 계층구조 중 처음에 어떤 경로를 들어가야 하는가</a:t>
            </a:r>
            <a:r>
              <a:rPr lang="en-US" altLang="ko-KR" sz="1200" dirty="0"/>
              <a:t>? </a:t>
            </a:r>
            <a:endParaRPr lang="en-US" altLang="ko-KR" sz="12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C07D-FD6C-450F-A764-A39C1D752847}"/>
              </a:ext>
            </a:extLst>
          </p:cNvPr>
          <p:cNvSpPr txBox="1"/>
          <p:nvPr/>
        </p:nvSpPr>
        <p:spPr>
          <a:xfrm>
            <a:off x="7724277" y="2719305"/>
            <a:ext cx="966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A) /bin</a:t>
            </a:r>
            <a:endParaRPr lang="ko-KR" alt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96AF48-46A3-4C37-90D9-9D9A7364E216}"/>
              </a:ext>
            </a:extLst>
          </p:cNvPr>
          <p:cNvSpPr txBox="1"/>
          <p:nvPr/>
        </p:nvSpPr>
        <p:spPr>
          <a:xfrm>
            <a:off x="8420471" y="3021616"/>
            <a:ext cx="966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A) /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vsr</a:t>
            </a:r>
            <a:endParaRPr lang="ko-KR" alt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C1110A-1E79-4059-8499-760C29F3767E}"/>
              </a:ext>
            </a:extLst>
          </p:cNvPr>
          <p:cNvSpPr txBox="1"/>
          <p:nvPr/>
        </p:nvSpPr>
        <p:spPr>
          <a:xfrm>
            <a:off x="4257432" y="3290500"/>
            <a:ext cx="966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A) /lib</a:t>
            </a:r>
            <a:endParaRPr lang="ko-KR" alt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51D5AF-8A85-4B32-841D-FA4C80C97926}"/>
              </a:ext>
            </a:extLst>
          </p:cNvPr>
          <p:cNvSpPr txBox="1"/>
          <p:nvPr/>
        </p:nvSpPr>
        <p:spPr>
          <a:xfrm>
            <a:off x="5760086" y="3567499"/>
            <a:ext cx="966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A) /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usr</a:t>
            </a:r>
            <a:endParaRPr lang="ko-KR" alt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B9CE4B-E646-4C32-8EB0-6330EE4AC6B5}"/>
              </a:ext>
            </a:extLst>
          </p:cNvPr>
          <p:cNvSpPr txBox="1"/>
          <p:nvPr/>
        </p:nvSpPr>
        <p:spPr>
          <a:xfrm>
            <a:off x="8556847" y="3836406"/>
            <a:ext cx="2848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A) /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lost+found</a:t>
            </a: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</a:rPr>
              <a:t>  or /boot/</a:t>
            </a:r>
            <a:r>
              <a:rPr lang="en-US" altLang="ko-KR" sz="1200" dirty="0" err="1">
                <a:solidFill>
                  <a:schemeClr val="accent5">
                    <a:lumMod val="75000"/>
                  </a:schemeClr>
                </a:solidFill>
              </a:rPr>
              <a:t>lost_found</a:t>
            </a:r>
            <a:endParaRPr lang="ko-KR" altLang="en-US" sz="12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E67DEE5-6ED5-4FF6-9EFC-9CDBCBFC56F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DB6CE1D-7113-4415-96B4-1F5404E800B5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D0345A-11AC-4610-BFD4-FD13F840ACA5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2" name="화살표: 오른쪽 31">
              <a:hlinkClick r:id="" action="ppaction://noaction"/>
              <a:extLst>
                <a:ext uri="{FF2B5EF4-FFF2-40B4-BE49-F238E27FC236}">
                  <a16:creationId xmlns:a16="http://schemas.microsoft.com/office/drawing/2014/main" id="{D30E6AE2-A546-4251-99C4-756F3D458231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화살표: 오른쪽 32">
            <a:hlinkClick r:id="" action="ppaction://noaction"/>
            <a:extLst>
              <a:ext uri="{FF2B5EF4-FFF2-40B4-BE49-F238E27FC236}">
                <a16:creationId xmlns:a16="http://schemas.microsoft.com/office/drawing/2014/main" id="{A5372EF5-E240-4A1D-BD66-5103BA6B3EE8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EAA550-1783-4EE8-A9F3-EE5DF41C06E7}"/>
              </a:ext>
            </a:extLst>
          </p:cNvPr>
          <p:cNvSpPr txBox="1"/>
          <p:nvPr/>
        </p:nvSpPr>
        <p:spPr>
          <a:xfrm>
            <a:off x="325284" y="4252495"/>
            <a:ext cx="11720338" cy="12317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743BB"/>
                </a:solidFill>
              </a:rPr>
              <a:t>Question )</a:t>
            </a:r>
            <a:endParaRPr lang="en-US" altLang="ko-KR" sz="1200" dirty="0">
              <a:solidFill>
                <a:srgbClr val="F743BB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/>
              <a:t> “passwd” </a:t>
            </a:r>
            <a:r>
              <a:rPr lang="ko-KR" altLang="en-US" sz="3600" dirty="0"/>
              <a:t>파일의 경로를 </a:t>
            </a:r>
            <a:r>
              <a:rPr lang="ko-KR" altLang="en-US" sz="3600" dirty="0" err="1"/>
              <a:t>찾으시오</a:t>
            </a:r>
            <a:r>
              <a:rPr lang="en-US" altLang="ko-KR" sz="1200" dirty="0">
                <a:solidFill>
                  <a:srgbClr val="F743BB"/>
                </a:solidFill>
              </a:rPr>
              <a:t>.</a:t>
            </a:r>
            <a:endParaRPr lang="en-US" altLang="ko-KR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3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6" grpId="0"/>
      <p:bldP spid="67" grpId="0"/>
      <p:bldP spid="68" grpId="0"/>
      <p:bldP spid="6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2483</Words>
  <Application>Microsoft Office PowerPoint</Application>
  <PresentationFormat>와이드스크린</PresentationFormat>
  <Paragraphs>369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Noto Sans</vt:lpstr>
      <vt:lpstr>맑은 고딕</vt:lpstr>
      <vt:lpstr>함초롬바탕</vt:lpstr>
      <vt:lpstr>Arial</vt:lpstr>
      <vt:lpstr>Source Sans Pro</vt:lpstr>
      <vt:lpstr>Office 테마</vt:lpstr>
      <vt:lpstr>국방 사이버 보안</vt:lpstr>
      <vt:lpstr>/Theory/T15   Linux shell</vt:lpstr>
      <vt:lpstr>/Theory/T15   Linux… 왜 쓸까?</vt:lpstr>
      <vt:lpstr>/Theory/T3/Def  파일 시스템 이란?</vt:lpstr>
      <vt:lpstr>/Theory/T3/FSSTND   리눅스 파일시스템 표준</vt:lpstr>
      <vt:lpstr>/Theory/T3/FSSTND   리눅스 파일시스템 표준</vt:lpstr>
      <vt:lpstr>/Theory/T3/FSSTND   리눅스 파일시스템 표준</vt:lpstr>
      <vt:lpstr>/Theory/T3/FSSTND  리눅스 파일 시스템 표준</vt:lpstr>
      <vt:lpstr>/Theory/T3/FSSTND   리눅스 파일시스템 표준</vt:lpstr>
      <vt:lpstr>/Theory/T3/Permission   리눅스 파일시스템 권한( Permission )</vt:lpstr>
      <vt:lpstr>/Theory/T3/Permission   리눅스 파일시스템 권한 - 그룹</vt:lpstr>
      <vt:lpstr>/Theory/T3/Permission   리눅스 파일시스템 권한 – 권한의 수치화</vt:lpstr>
      <vt:lpstr>/Theory/T2/1  # pwd : 현재 디렉토리 경로 출력</vt:lpstr>
      <vt:lpstr>/Theory/T2/2  # cd : 경로 이동</vt:lpstr>
      <vt:lpstr>/Theory/T2/3  # ls : 디렉토리 목록 확인</vt:lpstr>
      <vt:lpstr>/Theory/T2/13  # chmod : 특정 파일의 권한 변경</vt:lpstr>
      <vt:lpstr>/Theory/T2/14  # chown : 특정 파일의 소유자 변경</vt:lpstr>
      <vt:lpstr>/Theory/T2/15  # chgrp : 특정 파일의 그룹 변경</vt:lpstr>
      <vt:lpstr>/Training/Unit/Sys/1  1. 파일 접근 권한 설정</vt:lpstr>
      <vt:lpstr>PowerPoint 프레젠테이션</vt:lpstr>
      <vt:lpstr>/Training/Unit/Sys/6  6. 파일 접근 권한 설정 (Windows)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arizona95</dc:creator>
  <cp:lastModifiedBy>arizona95</cp:lastModifiedBy>
  <cp:revision>1</cp:revision>
  <dcterms:created xsi:type="dcterms:W3CDTF">2021-03-28T23:42:32Z</dcterms:created>
  <dcterms:modified xsi:type="dcterms:W3CDTF">2021-03-28T23:47:49Z</dcterms:modified>
</cp:coreProperties>
</file>